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x="18288000" cy="10287000"/>
  <p:notesSz cx="6858000" cy="9144000"/>
  <p:embeddedFontLst>
    <p:embeddedFont>
      <p:font typeface="Fraunces Semi-Bold" charset="1" panose="00000000000000000000"/>
      <p:regular r:id="rId69"/>
    </p:embeddedFont>
    <p:embeddedFont>
      <p:font typeface="DM Sans Bold" charset="1" panose="00000000000000000000"/>
      <p:regular r:id="rId70"/>
    </p:embeddedFont>
    <p:embeddedFont>
      <p:font typeface="DM Sans" charset="1" panose="00000000000000000000"/>
      <p:regular r:id="rId71"/>
    </p:embeddedFont>
    <p:embeddedFont>
      <p:font typeface="Fraunces Heavy" charset="1" panose="00000000000000000000"/>
      <p:regular r:id="rId72"/>
    </p:embeddedFont>
    <p:embeddedFont>
      <p:font typeface="Roboto" charset="1" panose="02000000000000000000"/>
      <p:regular r:id="rId73"/>
    </p:embeddedFont>
    <p:embeddedFont>
      <p:font typeface="Roboto Bold" charset="1" panose="02000000000000000000"/>
      <p:regular r:id="rId74"/>
    </p:embeddedFont>
    <p:embeddedFont>
      <p:font typeface="Poppins Bold" charset="1" panose="00000800000000000000"/>
      <p:regular r:id="rId75"/>
    </p:embeddedFont>
    <p:embeddedFont>
      <p:font typeface="Arimo" charset="1" panose="020B0604020202020204"/>
      <p:regular r:id="rId76"/>
    </p:embeddedFont>
    <p:embeddedFont>
      <p:font typeface="Arimo Bold" charset="1" panose="020B0704020202020204"/>
      <p:regular r:id="rId77"/>
    </p:embeddedFont>
    <p:embeddedFont>
      <p:font typeface="Josefin Sans Bold" charset="1" panose="00000800000000000000"/>
      <p:regular r:id="rId78"/>
    </p:embeddedFont>
    <p:embeddedFont>
      <p:font typeface="Open Sans Bold" charset="1" panose="00000000000000000000"/>
      <p:regular r:id="rId79"/>
    </p:embeddedFont>
    <p:embeddedFont>
      <p:font typeface="Space Mono Bold" charset="1" panose="02000809030000020004"/>
      <p:regular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slides/slide3.xml" Type="http://schemas.openxmlformats.org/officeDocument/2006/relationships/slide"/><Relationship Id="rId80" Target="fonts/font80.fntdata" Type="http://schemas.openxmlformats.org/officeDocument/2006/relationships/font"/><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4.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5400000">
            <a:off x="-3605352" y="5652265"/>
            <a:ext cx="9258579" cy="0"/>
          </a:xfrm>
          <a:prstGeom prst="line">
            <a:avLst/>
          </a:prstGeom>
          <a:ln cap="flat" w="9525">
            <a:solidFill>
              <a:srgbClr val="2D2D2D"/>
            </a:solidFill>
            <a:prstDash val="solid"/>
            <a:headEnd type="none" len="sm" w="sm"/>
            <a:tailEnd type="none" len="sm" w="sm"/>
          </a:ln>
        </p:spPr>
      </p:sp>
      <p:sp>
        <p:nvSpPr>
          <p:cNvPr name="AutoShape 3" id="3"/>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
        <p:nvSpPr>
          <p:cNvPr name="TextBox 4" id="4"/>
          <p:cNvSpPr txBox="true"/>
          <p:nvPr/>
        </p:nvSpPr>
        <p:spPr>
          <a:xfrm rot="0">
            <a:off x="2570834" y="2540699"/>
            <a:ext cx="13472811" cy="3805180"/>
          </a:xfrm>
          <a:prstGeom prst="rect">
            <a:avLst/>
          </a:prstGeom>
        </p:spPr>
        <p:txBody>
          <a:bodyPr anchor="t" rtlCol="false" tIns="0" lIns="0" bIns="0" rIns="0">
            <a:spAutoFit/>
          </a:bodyPr>
          <a:lstStyle/>
          <a:p>
            <a:pPr algn="l">
              <a:lnSpc>
                <a:spcPts val="9893"/>
              </a:lnSpc>
            </a:pPr>
            <a:r>
              <a:rPr lang="en-US" sz="9893">
                <a:solidFill>
                  <a:srgbClr val="2D2D2D"/>
                </a:solidFill>
                <a:latin typeface="Fraunces Semi-Bold"/>
                <a:ea typeface="Fraunces Semi-Bold"/>
                <a:cs typeface="Fraunces Semi-Bold"/>
                <a:sym typeface="Fraunces Semi-Bold"/>
              </a:rPr>
              <a:t>Offline Analysis Of Document Using LLM Conversational Flow</a:t>
            </a:r>
          </a:p>
        </p:txBody>
      </p:sp>
      <p:sp>
        <p:nvSpPr>
          <p:cNvPr name="TextBox 5" id="5"/>
          <p:cNvSpPr txBox="true"/>
          <p:nvPr/>
        </p:nvSpPr>
        <p:spPr>
          <a:xfrm rot="0">
            <a:off x="10751525" y="8080165"/>
            <a:ext cx="7307356" cy="1466850"/>
          </a:xfrm>
          <a:prstGeom prst="rect">
            <a:avLst/>
          </a:prstGeom>
        </p:spPr>
        <p:txBody>
          <a:bodyPr anchor="t" rtlCol="false" tIns="0" lIns="0" bIns="0" rIns="0">
            <a:spAutoFit/>
          </a:bodyPr>
          <a:lstStyle/>
          <a:p>
            <a:pPr algn="l">
              <a:lnSpc>
                <a:spcPts val="5039"/>
              </a:lnSpc>
            </a:pPr>
            <a:r>
              <a:rPr lang="en-US" sz="3599">
                <a:solidFill>
                  <a:srgbClr val="2D2D2D"/>
                </a:solidFill>
                <a:latin typeface="DM Sans Bold"/>
                <a:ea typeface="DM Sans Bold"/>
                <a:cs typeface="DM Sans Bold"/>
                <a:sym typeface="DM Sans Bold"/>
              </a:rPr>
              <a:t>Supervisor: Sir Farhan Mehmood</a:t>
            </a:r>
          </a:p>
          <a:p>
            <a:pPr algn="l">
              <a:lnSpc>
                <a:spcPts val="3359"/>
              </a:lnSpc>
            </a:pPr>
          </a:p>
          <a:p>
            <a:pPr algn="l">
              <a:lnSpc>
                <a:spcPts val="335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237118" y="1032238"/>
            <a:ext cx="10845519" cy="1687784"/>
          </a:xfrm>
          <a:prstGeom prst="rect">
            <a:avLst/>
          </a:prstGeom>
        </p:spPr>
        <p:txBody>
          <a:bodyPr anchor="t" rtlCol="false" tIns="0" lIns="0" bIns="0" rIns="0">
            <a:spAutoFit/>
          </a:bodyPr>
          <a:lstStyle/>
          <a:p>
            <a:pPr algn="l">
              <a:lnSpc>
                <a:spcPts val="6801"/>
              </a:lnSpc>
            </a:pPr>
            <a:r>
              <a:rPr lang="en-US" sz="4857">
                <a:solidFill>
                  <a:srgbClr val="2D2D2D"/>
                </a:solidFill>
                <a:latin typeface="Fraunces Heavy"/>
                <a:ea typeface="Fraunces Heavy"/>
                <a:cs typeface="Fraunces Heavy"/>
                <a:sym typeface="Fraunces Heavy"/>
              </a:rPr>
              <a:t>Document Loading and Processing</a:t>
            </a:r>
          </a:p>
        </p:txBody>
      </p:sp>
      <p:sp>
        <p:nvSpPr>
          <p:cNvPr name="TextBox 3" id="3"/>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4" id="4"/>
          <p:cNvSpPr txBox="true"/>
          <p:nvPr/>
        </p:nvSpPr>
        <p:spPr>
          <a:xfrm rot="0">
            <a:off x="1237118" y="3691573"/>
            <a:ext cx="6243952" cy="613410"/>
          </a:xfrm>
          <a:prstGeom prst="rect">
            <a:avLst/>
          </a:prstGeom>
        </p:spPr>
        <p:txBody>
          <a:bodyPr anchor="t" rtlCol="false" tIns="0" lIns="0" bIns="0" rIns="0">
            <a:spAutoFit/>
          </a:bodyPr>
          <a:lstStyle/>
          <a:p>
            <a:pPr algn="l">
              <a:lnSpc>
                <a:spcPts val="5040"/>
              </a:lnSpc>
            </a:pPr>
            <a:r>
              <a:rPr lang="en-US" sz="3600">
                <a:solidFill>
                  <a:srgbClr val="2D2D2D"/>
                </a:solidFill>
                <a:latin typeface="DM Sans Bold"/>
                <a:ea typeface="DM Sans Bold"/>
                <a:cs typeface="DM Sans Bold"/>
                <a:sym typeface="DM Sans Bold"/>
              </a:rPr>
              <a:t>Loader Types:</a:t>
            </a:r>
          </a:p>
        </p:txBody>
      </p:sp>
      <p:sp>
        <p:nvSpPr>
          <p:cNvPr name="TextBox 5" id="5"/>
          <p:cNvSpPr txBox="true"/>
          <p:nvPr/>
        </p:nvSpPr>
        <p:spPr>
          <a:xfrm rot="0">
            <a:off x="1237118" y="4470196"/>
            <a:ext cx="7495314" cy="2513920"/>
          </a:xfrm>
          <a:prstGeom prst="rect">
            <a:avLst/>
          </a:prstGeom>
        </p:spPr>
        <p:txBody>
          <a:bodyPr anchor="t" rtlCol="false" tIns="0" lIns="0" bIns="0" rIns="0">
            <a:spAutoFit/>
          </a:bodyPr>
          <a:lstStyle/>
          <a:p>
            <a:pPr algn="just" marL="588773" indent="-294387" lvl="1">
              <a:lnSpc>
                <a:spcPts val="4090"/>
              </a:lnSpc>
              <a:buFont typeface="Arial"/>
              <a:buChar char="•"/>
            </a:pPr>
            <a:r>
              <a:rPr lang="en-US" sz="2727">
                <a:solidFill>
                  <a:srgbClr val="2D2D2D"/>
                </a:solidFill>
                <a:latin typeface="DM Sans"/>
                <a:ea typeface="DM Sans"/>
                <a:cs typeface="DM Sans"/>
                <a:sym typeface="DM Sans"/>
              </a:rPr>
              <a:t>Specific loaders for each document type:</a:t>
            </a:r>
          </a:p>
          <a:p>
            <a:pPr algn="just" marL="588773" indent="-294387" lvl="1">
              <a:lnSpc>
                <a:spcPts val="4090"/>
              </a:lnSpc>
              <a:buFont typeface="Arial"/>
              <a:buChar char="•"/>
            </a:pPr>
            <a:r>
              <a:rPr lang="en-US" sz="2727">
                <a:solidFill>
                  <a:srgbClr val="2D2D2D"/>
                </a:solidFill>
                <a:latin typeface="DM Sans"/>
                <a:ea typeface="DM Sans"/>
                <a:cs typeface="DM Sans"/>
                <a:sym typeface="DM Sans"/>
              </a:rPr>
              <a:t>PDFLoader, EPubLoader, textLoader, DocxLoader, CsvLoader</a:t>
            </a:r>
          </a:p>
          <a:p>
            <a:pPr algn="just">
              <a:lnSpc>
                <a:spcPts val="4090"/>
              </a:lnSpc>
            </a:pPr>
          </a:p>
          <a:p>
            <a:pPr algn="just">
              <a:lnSpc>
                <a:spcPts val="4090"/>
              </a:lnSpc>
            </a:pPr>
          </a:p>
        </p:txBody>
      </p:sp>
      <p:sp>
        <p:nvSpPr>
          <p:cNvPr name="Freeform 6" id="6"/>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rot="5400000">
            <a:off x="-3605352" y="5652265"/>
            <a:ext cx="9258579" cy="0"/>
          </a:xfrm>
          <a:prstGeom prst="line">
            <a:avLst/>
          </a:prstGeom>
          <a:ln cap="flat" w="9525">
            <a:solidFill>
              <a:srgbClr val="2D2D2D"/>
            </a:solidFill>
            <a:prstDash val="solid"/>
            <a:headEnd type="none" len="sm" w="sm"/>
            <a:tailEnd type="none" len="sm" w="sm"/>
          </a:ln>
        </p:spPr>
      </p:sp>
      <p:sp>
        <p:nvSpPr>
          <p:cNvPr name="AutoShape 8" id="8"/>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
        <p:nvSpPr>
          <p:cNvPr name="TextBox 9" id="9"/>
          <p:cNvSpPr txBox="true"/>
          <p:nvPr/>
        </p:nvSpPr>
        <p:spPr>
          <a:xfrm rot="0">
            <a:off x="1237118" y="6978343"/>
            <a:ext cx="6243952" cy="613410"/>
          </a:xfrm>
          <a:prstGeom prst="rect">
            <a:avLst/>
          </a:prstGeom>
        </p:spPr>
        <p:txBody>
          <a:bodyPr anchor="t" rtlCol="false" tIns="0" lIns="0" bIns="0" rIns="0">
            <a:spAutoFit/>
          </a:bodyPr>
          <a:lstStyle/>
          <a:p>
            <a:pPr algn="l">
              <a:lnSpc>
                <a:spcPts val="5040"/>
              </a:lnSpc>
            </a:pPr>
            <a:r>
              <a:rPr lang="en-US" sz="3600">
                <a:solidFill>
                  <a:srgbClr val="2D2D2D"/>
                </a:solidFill>
                <a:latin typeface="DM Sans Bold"/>
                <a:ea typeface="DM Sans Bold"/>
                <a:cs typeface="DM Sans Bold"/>
                <a:sym typeface="DM Sans Bold"/>
              </a:rPr>
              <a:t>Loading and Splitting</a:t>
            </a:r>
          </a:p>
        </p:txBody>
      </p:sp>
      <p:sp>
        <p:nvSpPr>
          <p:cNvPr name="TextBox 10" id="10"/>
          <p:cNvSpPr txBox="true"/>
          <p:nvPr/>
        </p:nvSpPr>
        <p:spPr>
          <a:xfrm rot="0">
            <a:off x="1237118" y="7938452"/>
            <a:ext cx="8475616" cy="512967"/>
          </a:xfrm>
          <a:prstGeom prst="rect">
            <a:avLst/>
          </a:prstGeom>
        </p:spPr>
        <p:txBody>
          <a:bodyPr anchor="t" rtlCol="false" tIns="0" lIns="0" bIns="0" rIns="0">
            <a:spAutoFit/>
          </a:bodyPr>
          <a:lstStyle/>
          <a:p>
            <a:pPr algn="just">
              <a:lnSpc>
                <a:spcPts val="4301"/>
              </a:lnSpc>
            </a:pPr>
            <a:r>
              <a:rPr lang="en-US" sz="2867">
                <a:solidFill>
                  <a:srgbClr val="2D2D2D"/>
                </a:solidFill>
                <a:latin typeface="DM Sans"/>
                <a:ea typeface="DM Sans"/>
                <a:cs typeface="DM Sans"/>
                <a:sym typeface="DM Sans"/>
              </a:rPr>
              <a:t>Then after loading and splitting the document</a:t>
            </a:r>
          </a:p>
        </p:txBody>
      </p:sp>
      <p:sp>
        <p:nvSpPr>
          <p:cNvPr name="TextBox 11" id="11"/>
          <p:cNvSpPr txBox="true"/>
          <p:nvPr/>
        </p:nvSpPr>
        <p:spPr>
          <a:xfrm rot="0">
            <a:off x="10541800" y="3691573"/>
            <a:ext cx="6243952" cy="613410"/>
          </a:xfrm>
          <a:prstGeom prst="rect">
            <a:avLst/>
          </a:prstGeom>
        </p:spPr>
        <p:txBody>
          <a:bodyPr anchor="t" rtlCol="false" tIns="0" lIns="0" bIns="0" rIns="0">
            <a:spAutoFit/>
          </a:bodyPr>
          <a:lstStyle/>
          <a:p>
            <a:pPr algn="l">
              <a:lnSpc>
                <a:spcPts val="5040"/>
              </a:lnSpc>
            </a:pPr>
            <a:r>
              <a:rPr lang="en-US" sz="3600">
                <a:solidFill>
                  <a:srgbClr val="2D2D2D"/>
                </a:solidFill>
                <a:latin typeface="DM Sans Bold"/>
                <a:ea typeface="DM Sans Bold"/>
                <a:cs typeface="DM Sans Bold"/>
                <a:sym typeface="DM Sans Bold"/>
              </a:rPr>
              <a:t>Flexibility and Handling:</a:t>
            </a:r>
          </a:p>
        </p:txBody>
      </p:sp>
      <p:sp>
        <p:nvSpPr>
          <p:cNvPr name="TextBox 12" id="12"/>
          <p:cNvSpPr txBox="true"/>
          <p:nvPr/>
        </p:nvSpPr>
        <p:spPr>
          <a:xfrm rot="0">
            <a:off x="10087395" y="4590733"/>
            <a:ext cx="7894740" cy="3738223"/>
          </a:xfrm>
          <a:prstGeom prst="rect">
            <a:avLst/>
          </a:prstGeom>
        </p:spPr>
        <p:txBody>
          <a:bodyPr anchor="t" rtlCol="false" tIns="0" lIns="0" bIns="0" rIns="0">
            <a:spAutoFit/>
          </a:bodyPr>
          <a:lstStyle/>
          <a:p>
            <a:pPr algn="just" marL="620149" indent="-310074" lvl="1">
              <a:lnSpc>
                <a:spcPts val="4308"/>
              </a:lnSpc>
              <a:buFont typeface="Arial"/>
              <a:buChar char="•"/>
            </a:pPr>
            <a:r>
              <a:rPr lang="en-US" sz="2872">
                <a:solidFill>
                  <a:srgbClr val="2D2D2D"/>
                </a:solidFill>
                <a:latin typeface="DM Sans"/>
                <a:ea typeface="DM Sans"/>
                <a:cs typeface="DM Sans"/>
                <a:sym typeface="DM Sans"/>
              </a:rPr>
              <a:t>Modular approach allows handling of different document types seamlessly.</a:t>
            </a:r>
          </a:p>
          <a:p>
            <a:pPr algn="just" marL="620149" indent="-310074" lvl="1">
              <a:lnSpc>
                <a:spcPts val="4308"/>
              </a:lnSpc>
              <a:buFont typeface="Arial"/>
              <a:buChar char="•"/>
            </a:pPr>
            <a:r>
              <a:rPr lang="en-US" sz="2872">
                <a:solidFill>
                  <a:srgbClr val="2D2D2D"/>
                </a:solidFill>
                <a:latin typeface="DM Sans"/>
                <a:ea typeface="DM Sans"/>
                <a:cs typeface="DM Sans"/>
                <a:sym typeface="DM Sans"/>
              </a:rPr>
              <a:t>Provides customization options like split settings for specific loaders (e.g., splitPages for PDFLoader, splitChapters for EPubLoader).</a:t>
            </a:r>
          </a:p>
          <a:p>
            <a:pPr algn="just">
              <a:lnSpc>
                <a:spcPts val="4308"/>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
        <p:nvSpPr>
          <p:cNvPr name="TextBox 4" id="4"/>
          <p:cNvSpPr txBox="true"/>
          <p:nvPr/>
        </p:nvSpPr>
        <p:spPr>
          <a:xfrm rot="0">
            <a:off x="1028700" y="1237232"/>
            <a:ext cx="10845519" cy="1687784"/>
          </a:xfrm>
          <a:prstGeom prst="rect">
            <a:avLst/>
          </a:prstGeom>
        </p:spPr>
        <p:txBody>
          <a:bodyPr anchor="t" rtlCol="false" tIns="0" lIns="0" bIns="0" rIns="0">
            <a:spAutoFit/>
          </a:bodyPr>
          <a:lstStyle/>
          <a:p>
            <a:pPr algn="l">
              <a:lnSpc>
                <a:spcPts val="6801"/>
              </a:lnSpc>
            </a:pPr>
            <a:r>
              <a:rPr lang="en-US" sz="4857">
                <a:solidFill>
                  <a:srgbClr val="2D2D2D"/>
                </a:solidFill>
                <a:latin typeface="Fraunces Heavy"/>
                <a:ea typeface="Fraunces Heavy"/>
                <a:cs typeface="Fraunces Heavy"/>
                <a:sym typeface="Fraunces Heavy"/>
              </a:rPr>
              <a:t>Embedding of Document and Query</a:t>
            </a:r>
          </a:p>
        </p:txBody>
      </p:sp>
      <p:sp>
        <p:nvSpPr>
          <p:cNvPr name="TextBox 5" id="5"/>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6" id="6"/>
          <p:cNvSpPr txBox="true"/>
          <p:nvPr/>
        </p:nvSpPr>
        <p:spPr>
          <a:xfrm rot="0">
            <a:off x="1028700" y="3376913"/>
            <a:ext cx="6243952" cy="629920"/>
          </a:xfrm>
          <a:prstGeom prst="rect">
            <a:avLst/>
          </a:prstGeom>
        </p:spPr>
        <p:txBody>
          <a:bodyPr anchor="t" rtlCol="false" tIns="0" lIns="0" bIns="0" rIns="0">
            <a:spAutoFit/>
          </a:bodyPr>
          <a:lstStyle/>
          <a:p>
            <a:pPr algn="l">
              <a:lnSpc>
                <a:spcPts val="5179"/>
              </a:lnSpc>
            </a:pPr>
            <a:r>
              <a:rPr lang="en-US" sz="3699">
                <a:solidFill>
                  <a:srgbClr val="2D2D2D"/>
                </a:solidFill>
                <a:latin typeface="DM Sans Bold"/>
                <a:ea typeface="DM Sans Bold"/>
                <a:cs typeface="DM Sans Bold"/>
                <a:sym typeface="DM Sans Bold"/>
              </a:rPr>
              <a:t>Introduction to Embedding </a:t>
            </a:r>
          </a:p>
        </p:txBody>
      </p:sp>
      <p:sp>
        <p:nvSpPr>
          <p:cNvPr name="TextBox 7" id="7"/>
          <p:cNvSpPr txBox="true"/>
          <p:nvPr/>
        </p:nvSpPr>
        <p:spPr>
          <a:xfrm rot="0">
            <a:off x="1028700" y="4597383"/>
            <a:ext cx="16566040" cy="546117"/>
          </a:xfrm>
          <a:prstGeom prst="rect">
            <a:avLst/>
          </a:prstGeom>
        </p:spPr>
        <p:txBody>
          <a:bodyPr anchor="t" rtlCol="false" tIns="0" lIns="0" bIns="0" rIns="0">
            <a:spAutoFit/>
          </a:bodyPr>
          <a:lstStyle/>
          <a:p>
            <a:pPr algn="just">
              <a:lnSpc>
                <a:spcPts val="4539"/>
              </a:lnSpc>
            </a:pPr>
            <a:r>
              <a:rPr lang="en-US" sz="3026">
                <a:solidFill>
                  <a:srgbClr val="2D2D2D"/>
                </a:solidFill>
                <a:latin typeface="DM Sans Bold"/>
                <a:ea typeface="DM Sans Bold"/>
                <a:cs typeface="DM Sans Bold"/>
                <a:sym typeface="DM Sans Bold"/>
              </a:rPr>
              <a:t>Purpose:</a:t>
            </a:r>
            <a:r>
              <a:rPr lang="en-US" sz="3026">
                <a:solidFill>
                  <a:srgbClr val="2D2D2D"/>
                </a:solidFill>
                <a:latin typeface="DM Sans"/>
                <a:ea typeface="DM Sans"/>
                <a:cs typeface="DM Sans"/>
                <a:sym typeface="DM Sans"/>
              </a:rPr>
              <a:t> Transforming textual data into numerical representations for machine processing</a:t>
            </a:r>
          </a:p>
        </p:txBody>
      </p:sp>
      <p:sp>
        <p:nvSpPr>
          <p:cNvPr name="TextBox 8" id="8"/>
          <p:cNvSpPr txBox="true"/>
          <p:nvPr/>
        </p:nvSpPr>
        <p:spPr>
          <a:xfrm rot="0">
            <a:off x="1056810" y="5724525"/>
            <a:ext cx="16174380" cy="552587"/>
          </a:xfrm>
          <a:prstGeom prst="rect">
            <a:avLst/>
          </a:prstGeom>
        </p:spPr>
        <p:txBody>
          <a:bodyPr anchor="t" rtlCol="false" tIns="0" lIns="0" bIns="0" rIns="0">
            <a:spAutoFit/>
          </a:bodyPr>
          <a:lstStyle/>
          <a:p>
            <a:pPr algn="just">
              <a:lnSpc>
                <a:spcPts val="4509"/>
              </a:lnSpc>
            </a:pPr>
            <a:r>
              <a:rPr lang="en-US" sz="3006">
                <a:solidFill>
                  <a:srgbClr val="2D2D2D"/>
                </a:solidFill>
                <a:latin typeface="DM Sans Bold"/>
                <a:ea typeface="DM Sans Bold"/>
                <a:cs typeface="DM Sans Bold"/>
                <a:sym typeface="DM Sans Bold"/>
              </a:rPr>
              <a:t>Importance: </a:t>
            </a:r>
            <a:r>
              <a:rPr lang="en-US" sz="3006">
                <a:solidFill>
                  <a:srgbClr val="2D2D2D"/>
                </a:solidFill>
                <a:latin typeface="DM Sans"/>
                <a:ea typeface="DM Sans"/>
                <a:cs typeface="DM Sans"/>
                <a:sym typeface="DM Sans"/>
              </a:rPr>
              <a:t>Enables understanding of semantic relationships between words and phrases</a:t>
            </a:r>
          </a:p>
        </p:txBody>
      </p:sp>
      <p:sp>
        <p:nvSpPr>
          <p:cNvPr name="TextBox 9" id="9"/>
          <p:cNvSpPr txBox="true"/>
          <p:nvPr/>
        </p:nvSpPr>
        <p:spPr>
          <a:xfrm rot="0">
            <a:off x="1028700" y="6948554"/>
            <a:ext cx="16566040" cy="1735090"/>
          </a:xfrm>
          <a:prstGeom prst="rect">
            <a:avLst/>
          </a:prstGeom>
        </p:spPr>
        <p:txBody>
          <a:bodyPr anchor="t" rtlCol="false" tIns="0" lIns="0" bIns="0" rIns="0">
            <a:spAutoFit/>
          </a:bodyPr>
          <a:lstStyle/>
          <a:p>
            <a:pPr algn="just">
              <a:lnSpc>
                <a:spcPts val="4618"/>
              </a:lnSpc>
            </a:pPr>
            <a:r>
              <a:rPr lang="en-US" sz="3078">
                <a:solidFill>
                  <a:srgbClr val="2D2D2D"/>
                </a:solidFill>
                <a:latin typeface="DM Sans Bold"/>
                <a:ea typeface="DM Sans Bold"/>
                <a:cs typeface="DM Sans Bold"/>
                <a:sym typeface="DM Sans Bold"/>
              </a:rPr>
              <a:t>Embeddings in AI:</a:t>
            </a:r>
            <a:r>
              <a:rPr lang="en-US" sz="3078">
                <a:solidFill>
                  <a:srgbClr val="2D2D2D"/>
                </a:solidFill>
                <a:latin typeface="DM Sans"/>
                <a:ea typeface="DM Sans"/>
                <a:cs typeface="DM Sans"/>
                <a:sym typeface="DM Sans"/>
              </a:rPr>
              <a:t> Embeddings are numerical representations of real-world objects that machine learning (ML) and artificial intelligence (AI) systems use to understand complex knowledge domains like humans do.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823996" y="3695667"/>
            <a:ext cx="16454354" cy="5562633"/>
          </a:xfrm>
          <a:custGeom>
            <a:avLst/>
            <a:gdLst/>
            <a:ahLst/>
            <a:cxnLst/>
            <a:rect r="r" b="b" t="t" l="l"/>
            <a:pathLst>
              <a:path h="5562633" w="16454354">
                <a:moveTo>
                  <a:pt x="0" y="0"/>
                </a:moveTo>
                <a:lnTo>
                  <a:pt x="16454354" y="0"/>
                </a:lnTo>
                <a:lnTo>
                  <a:pt x="16454354" y="5562633"/>
                </a:lnTo>
                <a:lnTo>
                  <a:pt x="0" y="5562633"/>
                </a:lnTo>
                <a:lnTo>
                  <a:pt x="0" y="0"/>
                </a:lnTo>
                <a:close/>
              </a:path>
            </a:pathLst>
          </a:custGeom>
          <a:blipFill>
            <a:blip r:embed="rId2"/>
            <a:stretch>
              <a:fillRect l="0" t="0" r="0" b="0"/>
            </a:stretch>
          </a:blipFill>
        </p:spPr>
      </p:sp>
      <p:sp>
        <p:nvSpPr>
          <p:cNvPr name="TextBox 3" id="3"/>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4" id="4"/>
          <p:cNvSpPr txBox="true"/>
          <p:nvPr/>
        </p:nvSpPr>
        <p:spPr>
          <a:xfrm rot="0">
            <a:off x="424944" y="137183"/>
            <a:ext cx="10845519" cy="1687784"/>
          </a:xfrm>
          <a:prstGeom prst="rect">
            <a:avLst/>
          </a:prstGeom>
        </p:spPr>
        <p:txBody>
          <a:bodyPr anchor="t" rtlCol="false" tIns="0" lIns="0" bIns="0" rIns="0">
            <a:spAutoFit/>
          </a:bodyPr>
          <a:lstStyle/>
          <a:p>
            <a:pPr algn="l">
              <a:lnSpc>
                <a:spcPts val="6801"/>
              </a:lnSpc>
            </a:pPr>
            <a:r>
              <a:rPr lang="en-US" sz="4857">
                <a:solidFill>
                  <a:srgbClr val="2D2D2D"/>
                </a:solidFill>
                <a:latin typeface="Fraunces Heavy"/>
                <a:ea typeface="Fraunces Heavy"/>
                <a:cs typeface="Fraunces Heavy"/>
                <a:sym typeface="Fraunces Heavy"/>
              </a:rPr>
              <a:t>Embedding of Document and Query</a:t>
            </a:r>
          </a:p>
        </p:txBody>
      </p:sp>
      <p:sp>
        <p:nvSpPr>
          <p:cNvPr name="TextBox 5" id="5"/>
          <p:cNvSpPr txBox="true"/>
          <p:nvPr/>
        </p:nvSpPr>
        <p:spPr>
          <a:xfrm rot="0">
            <a:off x="424944" y="2146316"/>
            <a:ext cx="10377358" cy="629920"/>
          </a:xfrm>
          <a:prstGeom prst="rect">
            <a:avLst/>
          </a:prstGeom>
        </p:spPr>
        <p:txBody>
          <a:bodyPr anchor="t" rtlCol="false" tIns="0" lIns="0" bIns="0" rIns="0">
            <a:spAutoFit/>
          </a:bodyPr>
          <a:lstStyle/>
          <a:p>
            <a:pPr algn="l">
              <a:lnSpc>
                <a:spcPts val="5179"/>
              </a:lnSpc>
            </a:pPr>
            <a:r>
              <a:rPr lang="en-US" sz="3699">
                <a:solidFill>
                  <a:srgbClr val="2D2D2D"/>
                </a:solidFill>
                <a:latin typeface="DM Sans Bold"/>
                <a:ea typeface="DM Sans Bold"/>
                <a:cs typeface="DM Sans Bold"/>
                <a:sym typeface="DM Sans Bold"/>
              </a:rPr>
              <a:t>CAMPARISON OF MODELS FOR EMBEDDINS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
        <p:nvSpPr>
          <p:cNvPr name="TextBox 4" id="4"/>
          <p:cNvSpPr txBox="true"/>
          <p:nvPr/>
        </p:nvSpPr>
        <p:spPr>
          <a:xfrm rot="0">
            <a:off x="514350" y="1234251"/>
            <a:ext cx="10845519" cy="1687784"/>
          </a:xfrm>
          <a:prstGeom prst="rect">
            <a:avLst/>
          </a:prstGeom>
        </p:spPr>
        <p:txBody>
          <a:bodyPr anchor="t" rtlCol="false" tIns="0" lIns="0" bIns="0" rIns="0">
            <a:spAutoFit/>
          </a:bodyPr>
          <a:lstStyle/>
          <a:p>
            <a:pPr algn="l">
              <a:lnSpc>
                <a:spcPts val="6801"/>
              </a:lnSpc>
            </a:pPr>
            <a:r>
              <a:rPr lang="en-US" sz="4857">
                <a:solidFill>
                  <a:srgbClr val="2D2D2D"/>
                </a:solidFill>
                <a:latin typeface="Fraunces Heavy"/>
                <a:ea typeface="Fraunces Heavy"/>
                <a:cs typeface="Fraunces Heavy"/>
                <a:sym typeface="Fraunces Heavy"/>
              </a:rPr>
              <a:t>Embedding of Document and Query</a:t>
            </a:r>
          </a:p>
        </p:txBody>
      </p:sp>
      <p:sp>
        <p:nvSpPr>
          <p:cNvPr name="TextBox 5" id="5"/>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6" id="6"/>
          <p:cNvSpPr txBox="true"/>
          <p:nvPr/>
        </p:nvSpPr>
        <p:spPr>
          <a:xfrm rot="0">
            <a:off x="801934" y="3464961"/>
            <a:ext cx="6243952" cy="629920"/>
          </a:xfrm>
          <a:prstGeom prst="rect">
            <a:avLst/>
          </a:prstGeom>
        </p:spPr>
        <p:txBody>
          <a:bodyPr anchor="t" rtlCol="false" tIns="0" lIns="0" bIns="0" rIns="0">
            <a:spAutoFit/>
          </a:bodyPr>
          <a:lstStyle/>
          <a:p>
            <a:pPr algn="l">
              <a:lnSpc>
                <a:spcPts val="5179"/>
              </a:lnSpc>
            </a:pPr>
            <a:r>
              <a:rPr lang="en-US" sz="3699">
                <a:solidFill>
                  <a:srgbClr val="2D2D2D"/>
                </a:solidFill>
                <a:latin typeface="DM Sans Bold"/>
                <a:ea typeface="DM Sans Bold"/>
                <a:cs typeface="DM Sans Bold"/>
                <a:sym typeface="DM Sans Bold"/>
              </a:rPr>
              <a:t>Introduction to LLMs</a:t>
            </a:r>
          </a:p>
        </p:txBody>
      </p:sp>
      <p:sp>
        <p:nvSpPr>
          <p:cNvPr name="TextBox 7" id="7"/>
          <p:cNvSpPr txBox="true"/>
          <p:nvPr/>
        </p:nvSpPr>
        <p:spPr>
          <a:xfrm rot="0">
            <a:off x="514350" y="4609231"/>
            <a:ext cx="17056634" cy="4195893"/>
          </a:xfrm>
          <a:prstGeom prst="rect">
            <a:avLst/>
          </a:prstGeom>
        </p:spPr>
        <p:txBody>
          <a:bodyPr anchor="t" rtlCol="false" tIns="0" lIns="0" bIns="0" rIns="0">
            <a:spAutoFit/>
          </a:bodyPr>
          <a:lstStyle/>
          <a:p>
            <a:pPr algn="just" marL="684406" indent="-342203" lvl="1">
              <a:lnSpc>
                <a:spcPts val="4755"/>
              </a:lnSpc>
              <a:buFont typeface="Arial"/>
              <a:buChar char="•"/>
            </a:pPr>
            <a:r>
              <a:rPr lang="en-US" sz="3170">
                <a:solidFill>
                  <a:srgbClr val="2D2D2D"/>
                </a:solidFill>
                <a:latin typeface="DM Sans Bold"/>
                <a:ea typeface="DM Sans Bold"/>
                <a:cs typeface="DM Sans Bold"/>
                <a:sym typeface="DM Sans Bold"/>
              </a:rPr>
              <a:t>Definition: </a:t>
            </a:r>
            <a:r>
              <a:rPr lang="en-US" sz="3170">
                <a:solidFill>
                  <a:srgbClr val="2D2D2D"/>
                </a:solidFill>
                <a:latin typeface="DM Sans"/>
                <a:ea typeface="DM Sans"/>
                <a:cs typeface="DM Sans"/>
                <a:sym typeface="DM Sans"/>
              </a:rPr>
              <a:t>Advanced models designed to capture deep contextual and semantic relationships.</a:t>
            </a:r>
          </a:p>
          <a:p>
            <a:pPr algn="just" marL="684406" indent="-342203" lvl="1">
              <a:lnSpc>
                <a:spcPts val="4755"/>
              </a:lnSpc>
              <a:buFont typeface="Arial"/>
              <a:buChar char="•"/>
            </a:pPr>
            <a:r>
              <a:rPr lang="en-US" sz="3170">
                <a:solidFill>
                  <a:srgbClr val="2D2D2D"/>
                </a:solidFill>
                <a:latin typeface="DM Sans Bold"/>
                <a:ea typeface="DM Sans Bold"/>
                <a:cs typeface="DM Sans Bold"/>
                <a:sym typeface="DM Sans Bold"/>
              </a:rPr>
              <a:t>Examples: </a:t>
            </a:r>
            <a:r>
              <a:rPr lang="en-US" sz="3170">
                <a:solidFill>
                  <a:srgbClr val="2D2D2D"/>
                </a:solidFill>
                <a:latin typeface="DM Sans"/>
                <a:ea typeface="DM Sans"/>
                <a:cs typeface="DM Sans"/>
                <a:sym typeface="DM Sans"/>
              </a:rPr>
              <a:t>Meta Llama 3, Alibaba's Qwen2 Series, Microsoft's Phi-3 Family, Cohere's Aya 23, Mistral AI's 7B Model, gemma2, all-minimum</a:t>
            </a:r>
          </a:p>
          <a:p>
            <a:pPr algn="just" marL="684406" indent="-342203" lvl="1">
              <a:lnSpc>
                <a:spcPts val="4755"/>
              </a:lnSpc>
              <a:buFont typeface="Arial"/>
              <a:buChar char="•"/>
            </a:pPr>
            <a:r>
              <a:rPr lang="en-US" sz="3170">
                <a:solidFill>
                  <a:srgbClr val="2D2D2D"/>
                </a:solidFill>
                <a:latin typeface="DM Sans Bold"/>
                <a:ea typeface="DM Sans Bold"/>
                <a:cs typeface="DM Sans Bold"/>
                <a:sym typeface="DM Sans Bold"/>
              </a:rPr>
              <a:t>Advantages: </a:t>
            </a:r>
            <a:r>
              <a:rPr lang="en-US" sz="3170">
                <a:solidFill>
                  <a:srgbClr val="2D2D2D"/>
                </a:solidFill>
                <a:latin typeface="DM Sans"/>
                <a:ea typeface="DM Sans"/>
                <a:cs typeface="DM Sans"/>
                <a:sym typeface="DM Sans"/>
              </a:rPr>
              <a:t>Superior performance in understanding and generating complex language patterns.</a:t>
            </a:r>
          </a:p>
          <a:p>
            <a:pPr algn="just">
              <a:lnSpc>
                <a:spcPts val="4755"/>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
        <p:nvSpPr>
          <p:cNvPr name="Freeform 4" id="4"/>
          <p:cNvSpPr/>
          <p:nvPr/>
        </p:nvSpPr>
        <p:spPr>
          <a:xfrm flipH="false" flipV="false" rot="0">
            <a:off x="2512400" y="4516345"/>
            <a:ext cx="13831781" cy="4634911"/>
          </a:xfrm>
          <a:custGeom>
            <a:avLst/>
            <a:gdLst/>
            <a:ahLst/>
            <a:cxnLst/>
            <a:rect r="r" b="b" t="t" l="l"/>
            <a:pathLst>
              <a:path h="4634911" w="13831781">
                <a:moveTo>
                  <a:pt x="0" y="0"/>
                </a:moveTo>
                <a:lnTo>
                  <a:pt x="13831781" y="0"/>
                </a:lnTo>
                <a:lnTo>
                  <a:pt x="13831781" y="4634911"/>
                </a:lnTo>
                <a:lnTo>
                  <a:pt x="0" y="4634911"/>
                </a:lnTo>
                <a:lnTo>
                  <a:pt x="0" y="0"/>
                </a:lnTo>
                <a:close/>
              </a:path>
            </a:pathLst>
          </a:custGeom>
          <a:blipFill>
            <a:blip r:embed="rId4"/>
            <a:stretch>
              <a:fillRect l="0" t="-2024" r="0" b="-2024"/>
            </a:stretch>
          </a:blipFill>
        </p:spPr>
      </p:sp>
      <p:sp>
        <p:nvSpPr>
          <p:cNvPr name="TextBox 5" id="5"/>
          <p:cNvSpPr txBox="true"/>
          <p:nvPr/>
        </p:nvSpPr>
        <p:spPr>
          <a:xfrm rot="0">
            <a:off x="514350" y="1234251"/>
            <a:ext cx="10845519" cy="1687784"/>
          </a:xfrm>
          <a:prstGeom prst="rect">
            <a:avLst/>
          </a:prstGeom>
        </p:spPr>
        <p:txBody>
          <a:bodyPr anchor="t" rtlCol="false" tIns="0" lIns="0" bIns="0" rIns="0">
            <a:spAutoFit/>
          </a:bodyPr>
          <a:lstStyle/>
          <a:p>
            <a:pPr algn="l">
              <a:lnSpc>
                <a:spcPts val="6801"/>
              </a:lnSpc>
            </a:pPr>
            <a:r>
              <a:rPr lang="en-US" sz="4857">
                <a:solidFill>
                  <a:srgbClr val="2D2D2D"/>
                </a:solidFill>
                <a:latin typeface="Fraunces Heavy"/>
                <a:ea typeface="Fraunces Heavy"/>
                <a:cs typeface="Fraunces Heavy"/>
                <a:sym typeface="Fraunces Heavy"/>
              </a:rPr>
              <a:t>Embedding of Document and Query</a:t>
            </a:r>
          </a:p>
        </p:txBody>
      </p:sp>
      <p:sp>
        <p:nvSpPr>
          <p:cNvPr name="TextBox 6" id="6"/>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7" id="7"/>
          <p:cNvSpPr txBox="true"/>
          <p:nvPr/>
        </p:nvSpPr>
        <p:spPr>
          <a:xfrm rot="0">
            <a:off x="514350" y="3372075"/>
            <a:ext cx="10377358" cy="629920"/>
          </a:xfrm>
          <a:prstGeom prst="rect">
            <a:avLst/>
          </a:prstGeom>
        </p:spPr>
        <p:txBody>
          <a:bodyPr anchor="t" rtlCol="false" tIns="0" lIns="0" bIns="0" rIns="0">
            <a:spAutoFit/>
          </a:bodyPr>
          <a:lstStyle/>
          <a:p>
            <a:pPr algn="l">
              <a:lnSpc>
                <a:spcPts val="5179"/>
              </a:lnSpc>
            </a:pPr>
            <a:r>
              <a:rPr lang="en-US" sz="3699">
                <a:solidFill>
                  <a:srgbClr val="2D2D2D"/>
                </a:solidFill>
                <a:latin typeface="DM Sans Bold"/>
                <a:ea typeface="DM Sans Bold"/>
                <a:cs typeface="DM Sans Bold"/>
                <a:sym typeface="DM Sans Bold"/>
              </a:rPr>
              <a:t>CAMPARISON OF LLMs FOR EMBEDDINS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
        <p:nvSpPr>
          <p:cNvPr name="TextBox 4" id="4"/>
          <p:cNvSpPr txBox="true"/>
          <p:nvPr/>
        </p:nvSpPr>
        <p:spPr>
          <a:xfrm rot="0">
            <a:off x="514350" y="1234251"/>
            <a:ext cx="11658267" cy="829821"/>
          </a:xfrm>
          <a:prstGeom prst="rect">
            <a:avLst/>
          </a:prstGeom>
        </p:spPr>
        <p:txBody>
          <a:bodyPr anchor="t" rtlCol="false" tIns="0" lIns="0" bIns="0" rIns="0">
            <a:spAutoFit/>
          </a:bodyPr>
          <a:lstStyle/>
          <a:p>
            <a:pPr algn="l">
              <a:lnSpc>
                <a:spcPts val="6801"/>
              </a:lnSpc>
            </a:pPr>
            <a:r>
              <a:rPr lang="en-US" sz="4857">
                <a:solidFill>
                  <a:srgbClr val="2D2D2D"/>
                </a:solidFill>
                <a:latin typeface="Fraunces Heavy"/>
                <a:ea typeface="Fraunces Heavy"/>
                <a:cs typeface="Fraunces Heavy"/>
                <a:sym typeface="Fraunces Heavy"/>
              </a:rPr>
              <a:t>Embedding of Document and Query</a:t>
            </a:r>
          </a:p>
        </p:txBody>
      </p:sp>
      <p:sp>
        <p:nvSpPr>
          <p:cNvPr name="TextBox 5" id="5"/>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6" id="6"/>
          <p:cNvSpPr txBox="true"/>
          <p:nvPr/>
        </p:nvSpPr>
        <p:spPr>
          <a:xfrm rot="0">
            <a:off x="514350" y="2302197"/>
            <a:ext cx="6243952" cy="629920"/>
          </a:xfrm>
          <a:prstGeom prst="rect">
            <a:avLst/>
          </a:prstGeom>
        </p:spPr>
        <p:txBody>
          <a:bodyPr anchor="t" rtlCol="false" tIns="0" lIns="0" bIns="0" rIns="0">
            <a:spAutoFit/>
          </a:bodyPr>
          <a:lstStyle/>
          <a:p>
            <a:pPr algn="l">
              <a:lnSpc>
                <a:spcPts val="5179"/>
              </a:lnSpc>
            </a:pPr>
            <a:r>
              <a:rPr lang="en-US" sz="3699">
                <a:solidFill>
                  <a:srgbClr val="2D2D2D"/>
                </a:solidFill>
                <a:latin typeface="DM Sans Bold"/>
                <a:ea typeface="DM Sans Bold"/>
                <a:cs typeface="DM Sans Bold"/>
                <a:sym typeface="DM Sans Bold"/>
              </a:rPr>
              <a:t>SELECTION OF LLM</a:t>
            </a:r>
          </a:p>
        </p:txBody>
      </p:sp>
      <p:sp>
        <p:nvSpPr>
          <p:cNvPr name="TextBox 7" id="7"/>
          <p:cNvSpPr txBox="true"/>
          <p:nvPr/>
        </p:nvSpPr>
        <p:spPr>
          <a:xfrm rot="0">
            <a:off x="514350" y="3141667"/>
            <a:ext cx="16241995" cy="6838241"/>
          </a:xfrm>
          <a:prstGeom prst="rect">
            <a:avLst/>
          </a:prstGeom>
        </p:spPr>
        <p:txBody>
          <a:bodyPr anchor="t" rtlCol="false" tIns="0" lIns="0" bIns="0" rIns="0">
            <a:spAutoFit/>
          </a:bodyPr>
          <a:lstStyle/>
          <a:p>
            <a:pPr algn="just" marL="651717" indent="-325859" lvl="1">
              <a:lnSpc>
                <a:spcPts val="4527"/>
              </a:lnSpc>
              <a:buFont typeface="Arial"/>
              <a:buChar char="•"/>
            </a:pPr>
            <a:r>
              <a:rPr lang="en-US" sz="3018">
                <a:solidFill>
                  <a:srgbClr val="2D2D2D"/>
                </a:solidFill>
                <a:latin typeface="DM Sans Bold"/>
                <a:ea typeface="DM Sans Bold"/>
                <a:cs typeface="DM Sans Bold"/>
                <a:sym typeface="DM Sans Bold"/>
              </a:rPr>
              <a:t>Choice of Embedding Model: </a:t>
            </a:r>
            <a:r>
              <a:rPr lang="en-US" sz="3018">
                <a:solidFill>
                  <a:srgbClr val="2D2D2D"/>
                </a:solidFill>
                <a:latin typeface="DM Sans"/>
                <a:ea typeface="DM Sans"/>
                <a:cs typeface="DM Sans"/>
                <a:sym typeface="DM Sans"/>
              </a:rPr>
              <a:t>All-minilm selected for embeddings due to effective system compatibility and response speed.</a:t>
            </a:r>
          </a:p>
          <a:p>
            <a:pPr algn="just">
              <a:lnSpc>
                <a:spcPts val="4527"/>
              </a:lnSpc>
            </a:pPr>
          </a:p>
          <a:p>
            <a:pPr algn="just" marL="651717" indent="-325859" lvl="1">
              <a:lnSpc>
                <a:spcPts val="4527"/>
              </a:lnSpc>
              <a:buFont typeface="Arial"/>
              <a:buChar char="•"/>
            </a:pPr>
            <a:r>
              <a:rPr lang="en-US" sz="3018">
                <a:solidFill>
                  <a:srgbClr val="2D2D2D"/>
                </a:solidFill>
                <a:latin typeface="DM Sans Bold"/>
                <a:ea typeface="DM Sans Bold"/>
                <a:cs typeface="DM Sans Bold"/>
                <a:sym typeface="DM Sans Bold"/>
              </a:rPr>
              <a:t>Performance Considerations: </a:t>
            </a:r>
            <a:r>
              <a:rPr lang="en-US" sz="3018">
                <a:solidFill>
                  <a:srgbClr val="2D2D2D"/>
                </a:solidFill>
                <a:latin typeface="DM Sans"/>
                <a:ea typeface="DM Sans"/>
                <a:cs typeface="DM Sans"/>
                <a:sym typeface="DM Sans"/>
              </a:rPr>
              <a:t>Heavier embedding models lead to impractically long response times.</a:t>
            </a:r>
          </a:p>
          <a:p>
            <a:pPr algn="just">
              <a:lnSpc>
                <a:spcPts val="4527"/>
              </a:lnSpc>
            </a:pPr>
          </a:p>
          <a:p>
            <a:pPr algn="just" marL="651717" indent="-325859" lvl="1">
              <a:lnSpc>
                <a:spcPts val="4527"/>
              </a:lnSpc>
              <a:buFont typeface="Arial"/>
              <a:buChar char="•"/>
            </a:pPr>
            <a:r>
              <a:rPr lang="en-US" sz="3018">
                <a:solidFill>
                  <a:srgbClr val="2D2D2D"/>
                </a:solidFill>
                <a:latin typeface="DM Sans Bold"/>
                <a:ea typeface="DM Sans Bold"/>
                <a:cs typeface="DM Sans Bold"/>
                <a:sym typeface="DM Sans Bold"/>
              </a:rPr>
              <a:t>Accuracy vs. Efficiency:</a:t>
            </a:r>
            <a:r>
              <a:rPr lang="en-US" sz="3018">
                <a:solidFill>
                  <a:srgbClr val="2D2D2D"/>
                </a:solidFill>
                <a:latin typeface="DM Sans"/>
                <a:ea typeface="DM Sans"/>
                <a:cs typeface="DM Sans"/>
                <a:sym typeface="DM Sans"/>
              </a:rPr>
              <a:t> While heavier models offer higher accuracy, they exceed system capabilities.</a:t>
            </a:r>
          </a:p>
          <a:p>
            <a:pPr algn="just">
              <a:lnSpc>
                <a:spcPts val="4527"/>
              </a:lnSpc>
            </a:pPr>
          </a:p>
          <a:p>
            <a:pPr algn="just" marL="651717" indent="-325859" lvl="1">
              <a:lnSpc>
                <a:spcPts val="4527"/>
              </a:lnSpc>
              <a:buFont typeface="Arial"/>
              <a:buChar char="•"/>
            </a:pPr>
            <a:r>
              <a:rPr lang="en-US" sz="3018">
                <a:solidFill>
                  <a:srgbClr val="2D2D2D"/>
                </a:solidFill>
                <a:latin typeface="DM Sans Bold"/>
                <a:ea typeface="DM Sans Bold"/>
                <a:cs typeface="DM Sans Bold"/>
                <a:sym typeface="DM Sans Bold"/>
              </a:rPr>
              <a:t>Optimal Balance:</a:t>
            </a:r>
            <a:r>
              <a:rPr lang="en-US" sz="3018">
                <a:solidFill>
                  <a:srgbClr val="2D2D2D"/>
                </a:solidFill>
                <a:latin typeface="DM Sans"/>
                <a:ea typeface="DM Sans"/>
                <a:cs typeface="DM Sans"/>
                <a:sym typeface="DM Sans"/>
              </a:rPr>
              <a:t> Gemma2 strikes the right balance between performance and efficiency for our application needs.</a:t>
            </a:r>
          </a:p>
          <a:p>
            <a:pPr algn="just">
              <a:lnSpc>
                <a:spcPts val="4527"/>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
        <p:nvSpPr>
          <p:cNvPr name="TextBox 4" id="4"/>
          <p:cNvSpPr txBox="true"/>
          <p:nvPr/>
        </p:nvSpPr>
        <p:spPr>
          <a:xfrm rot="0">
            <a:off x="514350" y="1234251"/>
            <a:ext cx="10845519" cy="1687784"/>
          </a:xfrm>
          <a:prstGeom prst="rect">
            <a:avLst/>
          </a:prstGeom>
        </p:spPr>
        <p:txBody>
          <a:bodyPr anchor="t" rtlCol="false" tIns="0" lIns="0" bIns="0" rIns="0">
            <a:spAutoFit/>
          </a:bodyPr>
          <a:lstStyle/>
          <a:p>
            <a:pPr algn="l">
              <a:lnSpc>
                <a:spcPts val="6801"/>
              </a:lnSpc>
            </a:pPr>
            <a:r>
              <a:rPr lang="en-US" sz="4857">
                <a:solidFill>
                  <a:srgbClr val="2D2D2D"/>
                </a:solidFill>
                <a:latin typeface="Fraunces Heavy"/>
                <a:ea typeface="Fraunces Heavy"/>
                <a:cs typeface="Fraunces Heavy"/>
                <a:sym typeface="Fraunces Heavy"/>
              </a:rPr>
              <a:t>Embedding of Document and Query</a:t>
            </a:r>
          </a:p>
        </p:txBody>
      </p:sp>
      <p:sp>
        <p:nvSpPr>
          <p:cNvPr name="TextBox 5" id="5"/>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6" id="6"/>
          <p:cNvSpPr txBox="true"/>
          <p:nvPr/>
        </p:nvSpPr>
        <p:spPr>
          <a:xfrm rot="0">
            <a:off x="801934" y="3464961"/>
            <a:ext cx="6243952" cy="629920"/>
          </a:xfrm>
          <a:prstGeom prst="rect">
            <a:avLst/>
          </a:prstGeom>
        </p:spPr>
        <p:txBody>
          <a:bodyPr anchor="t" rtlCol="false" tIns="0" lIns="0" bIns="0" rIns="0">
            <a:spAutoFit/>
          </a:bodyPr>
          <a:lstStyle/>
          <a:p>
            <a:pPr algn="l">
              <a:lnSpc>
                <a:spcPts val="5179"/>
              </a:lnSpc>
            </a:pPr>
            <a:r>
              <a:rPr lang="en-US" sz="3699">
                <a:solidFill>
                  <a:srgbClr val="2D2D2D"/>
                </a:solidFill>
                <a:latin typeface="DM Sans Bold"/>
                <a:ea typeface="DM Sans Bold"/>
                <a:cs typeface="DM Sans Bold"/>
                <a:sym typeface="DM Sans Bold"/>
              </a:rPr>
              <a:t>Locally run LLM</a:t>
            </a:r>
          </a:p>
        </p:txBody>
      </p:sp>
      <p:sp>
        <p:nvSpPr>
          <p:cNvPr name="TextBox 7" id="7"/>
          <p:cNvSpPr txBox="true"/>
          <p:nvPr/>
        </p:nvSpPr>
        <p:spPr>
          <a:xfrm rot="0">
            <a:off x="1178924" y="4542239"/>
            <a:ext cx="16192153" cy="2270575"/>
          </a:xfrm>
          <a:prstGeom prst="rect">
            <a:avLst/>
          </a:prstGeom>
        </p:spPr>
        <p:txBody>
          <a:bodyPr anchor="t" rtlCol="false" tIns="0" lIns="0" bIns="0" rIns="0">
            <a:spAutoFit/>
          </a:bodyPr>
          <a:lstStyle/>
          <a:p>
            <a:pPr algn="just">
              <a:lnSpc>
                <a:spcPts val="4514"/>
              </a:lnSpc>
            </a:pPr>
            <a:r>
              <a:rPr lang="en-US" sz="3009">
                <a:solidFill>
                  <a:srgbClr val="2D2D2D"/>
                </a:solidFill>
                <a:latin typeface="DM Sans"/>
                <a:ea typeface="DM Sans"/>
                <a:cs typeface="DM Sans"/>
                <a:sym typeface="DM Sans"/>
              </a:rPr>
              <a:t>Setup of Ollama for to Locally run LLM</a:t>
            </a:r>
            <a:r>
              <a:rPr lang="en-US" sz="3009">
                <a:solidFill>
                  <a:srgbClr val="2D2D2D"/>
                </a:solidFill>
                <a:latin typeface="DM Sans"/>
                <a:ea typeface="DM Sans"/>
                <a:cs typeface="DM Sans"/>
                <a:sym typeface="DM Sans"/>
              </a:rPr>
              <a:t>.</a:t>
            </a:r>
          </a:p>
          <a:p>
            <a:pPr algn="just">
              <a:lnSpc>
                <a:spcPts val="4514"/>
              </a:lnSpc>
            </a:pPr>
          </a:p>
          <a:p>
            <a:pPr algn="just">
              <a:lnSpc>
                <a:spcPts val="4514"/>
              </a:lnSpc>
            </a:pPr>
          </a:p>
          <a:p>
            <a:pPr algn="just">
              <a:lnSpc>
                <a:spcPts val="4514"/>
              </a:lnSpc>
            </a:pPr>
          </a:p>
        </p:txBody>
      </p:sp>
      <p:sp>
        <p:nvSpPr>
          <p:cNvPr name="TextBox 8" id="8"/>
          <p:cNvSpPr txBox="true"/>
          <p:nvPr/>
        </p:nvSpPr>
        <p:spPr>
          <a:xfrm rot="0">
            <a:off x="801934" y="6060056"/>
            <a:ext cx="6243952" cy="629920"/>
          </a:xfrm>
          <a:prstGeom prst="rect">
            <a:avLst/>
          </a:prstGeom>
        </p:spPr>
        <p:txBody>
          <a:bodyPr anchor="t" rtlCol="false" tIns="0" lIns="0" bIns="0" rIns="0">
            <a:spAutoFit/>
          </a:bodyPr>
          <a:lstStyle/>
          <a:p>
            <a:pPr algn="l">
              <a:lnSpc>
                <a:spcPts val="5179"/>
              </a:lnSpc>
            </a:pPr>
            <a:r>
              <a:rPr lang="en-US" sz="3699">
                <a:solidFill>
                  <a:srgbClr val="2D2D2D"/>
                </a:solidFill>
                <a:latin typeface="DM Sans Bold"/>
                <a:ea typeface="DM Sans Bold"/>
                <a:cs typeface="DM Sans Bold"/>
                <a:sym typeface="DM Sans Bold"/>
              </a:rPr>
              <a:t>Integration of LLM</a:t>
            </a:r>
          </a:p>
        </p:txBody>
      </p:sp>
      <p:sp>
        <p:nvSpPr>
          <p:cNvPr name="TextBox 9" id="9"/>
          <p:cNvSpPr txBox="true"/>
          <p:nvPr/>
        </p:nvSpPr>
        <p:spPr>
          <a:xfrm rot="0">
            <a:off x="1364695" y="7326328"/>
            <a:ext cx="16923305" cy="573763"/>
          </a:xfrm>
          <a:prstGeom prst="rect">
            <a:avLst/>
          </a:prstGeom>
        </p:spPr>
        <p:txBody>
          <a:bodyPr anchor="t" rtlCol="false" tIns="0" lIns="0" bIns="0" rIns="0">
            <a:spAutoFit/>
          </a:bodyPr>
          <a:lstStyle/>
          <a:p>
            <a:pPr algn="just">
              <a:lnSpc>
                <a:spcPts val="4717"/>
              </a:lnSpc>
            </a:pPr>
            <a:r>
              <a:rPr lang="en-US" sz="3145">
                <a:solidFill>
                  <a:srgbClr val="2D2D2D"/>
                </a:solidFill>
                <a:latin typeface="DM Sans"/>
                <a:ea typeface="DM Sans"/>
                <a:cs typeface="DM Sans"/>
                <a:sym typeface="DM Sans"/>
              </a:rPr>
              <a:t>Integarting LLM through LangChain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
        <p:nvSpPr>
          <p:cNvPr name="Freeform 4" id="4"/>
          <p:cNvSpPr/>
          <p:nvPr/>
        </p:nvSpPr>
        <p:spPr>
          <a:xfrm flipH="false" flipV="false" rot="0">
            <a:off x="4244761" y="2635605"/>
            <a:ext cx="9455312" cy="6896698"/>
          </a:xfrm>
          <a:custGeom>
            <a:avLst/>
            <a:gdLst/>
            <a:ahLst/>
            <a:cxnLst/>
            <a:rect r="r" b="b" t="t" l="l"/>
            <a:pathLst>
              <a:path h="6896698" w="9455312">
                <a:moveTo>
                  <a:pt x="0" y="0"/>
                </a:moveTo>
                <a:lnTo>
                  <a:pt x="9455311" y="0"/>
                </a:lnTo>
                <a:lnTo>
                  <a:pt x="9455311" y="6896698"/>
                </a:lnTo>
                <a:lnTo>
                  <a:pt x="0" y="6896698"/>
                </a:lnTo>
                <a:lnTo>
                  <a:pt x="0" y="0"/>
                </a:lnTo>
                <a:close/>
              </a:path>
            </a:pathLst>
          </a:custGeom>
          <a:blipFill>
            <a:blip r:embed="rId4"/>
            <a:stretch>
              <a:fillRect l="-4613" t="-1623" r="0" b="-1623"/>
            </a:stretch>
          </a:blipFill>
        </p:spPr>
      </p:sp>
      <p:sp>
        <p:nvSpPr>
          <p:cNvPr name="Freeform 5" id="5"/>
          <p:cNvSpPr/>
          <p:nvPr/>
        </p:nvSpPr>
        <p:spPr>
          <a:xfrm flipH="false" flipV="false" rot="0">
            <a:off x="3664226" y="2761963"/>
            <a:ext cx="9738759" cy="7010687"/>
          </a:xfrm>
          <a:custGeom>
            <a:avLst/>
            <a:gdLst/>
            <a:ahLst/>
            <a:cxnLst/>
            <a:rect r="r" b="b" t="t" l="l"/>
            <a:pathLst>
              <a:path h="7010687" w="9738759">
                <a:moveTo>
                  <a:pt x="0" y="0"/>
                </a:moveTo>
                <a:lnTo>
                  <a:pt x="9738759" y="0"/>
                </a:lnTo>
                <a:lnTo>
                  <a:pt x="9738759" y="7010687"/>
                </a:lnTo>
                <a:lnTo>
                  <a:pt x="0" y="7010687"/>
                </a:lnTo>
                <a:lnTo>
                  <a:pt x="0" y="0"/>
                </a:lnTo>
                <a:close/>
              </a:path>
            </a:pathLst>
          </a:custGeom>
          <a:blipFill>
            <a:blip r:embed="rId4"/>
            <a:stretch>
              <a:fillRect l="0" t="0" r="0" b="0"/>
            </a:stretch>
          </a:blipFill>
        </p:spPr>
      </p:sp>
      <p:sp>
        <p:nvSpPr>
          <p:cNvPr name="TextBox 6" id="6"/>
          <p:cNvSpPr txBox="true"/>
          <p:nvPr/>
        </p:nvSpPr>
        <p:spPr>
          <a:xfrm rot="0">
            <a:off x="514350" y="1234251"/>
            <a:ext cx="11588603" cy="829821"/>
          </a:xfrm>
          <a:prstGeom prst="rect">
            <a:avLst/>
          </a:prstGeom>
        </p:spPr>
        <p:txBody>
          <a:bodyPr anchor="t" rtlCol="false" tIns="0" lIns="0" bIns="0" rIns="0">
            <a:spAutoFit/>
          </a:bodyPr>
          <a:lstStyle/>
          <a:p>
            <a:pPr algn="l">
              <a:lnSpc>
                <a:spcPts val="6801"/>
              </a:lnSpc>
            </a:pPr>
            <a:r>
              <a:rPr lang="en-US" sz="4857">
                <a:solidFill>
                  <a:srgbClr val="2D2D2D"/>
                </a:solidFill>
                <a:latin typeface="Fraunces Heavy"/>
                <a:ea typeface="Fraunces Heavy"/>
                <a:cs typeface="Fraunces Heavy"/>
                <a:sym typeface="Fraunces Heavy"/>
              </a:rPr>
              <a:t>Vector Database (ChromaDB)</a:t>
            </a:r>
          </a:p>
        </p:txBody>
      </p:sp>
      <p:sp>
        <p:nvSpPr>
          <p:cNvPr name="TextBox 7" id="7"/>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212472" y="566165"/>
            <a:ext cx="11588603" cy="829821"/>
          </a:xfrm>
          <a:prstGeom prst="rect">
            <a:avLst/>
          </a:prstGeom>
        </p:spPr>
        <p:txBody>
          <a:bodyPr anchor="t" rtlCol="false" tIns="0" lIns="0" bIns="0" rIns="0">
            <a:spAutoFit/>
          </a:bodyPr>
          <a:lstStyle/>
          <a:p>
            <a:pPr algn="l">
              <a:lnSpc>
                <a:spcPts val="6801"/>
              </a:lnSpc>
            </a:pPr>
            <a:r>
              <a:rPr lang="en-US" sz="4857">
                <a:solidFill>
                  <a:srgbClr val="2D2D2D"/>
                </a:solidFill>
                <a:latin typeface="Fraunces Heavy"/>
                <a:ea typeface="Fraunces Heavy"/>
                <a:cs typeface="Fraunces Heavy"/>
                <a:sym typeface="Fraunces Heavy"/>
              </a:rPr>
              <a:t>Vector Database (ChromaDB)</a:t>
            </a:r>
          </a:p>
        </p:txBody>
      </p:sp>
      <p:sp>
        <p:nvSpPr>
          <p:cNvPr name="TextBox 3" id="3"/>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4" id="4"/>
          <p:cNvSpPr txBox="true"/>
          <p:nvPr/>
        </p:nvSpPr>
        <p:spPr>
          <a:xfrm rot="0">
            <a:off x="889372" y="1626839"/>
            <a:ext cx="6243952" cy="629920"/>
          </a:xfrm>
          <a:prstGeom prst="rect">
            <a:avLst/>
          </a:prstGeom>
        </p:spPr>
        <p:txBody>
          <a:bodyPr anchor="t" rtlCol="false" tIns="0" lIns="0" bIns="0" rIns="0">
            <a:spAutoFit/>
          </a:bodyPr>
          <a:lstStyle/>
          <a:p>
            <a:pPr algn="l">
              <a:lnSpc>
                <a:spcPts val="5179"/>
              </a:lnSpc>
            </a:pPr>
            <a:r>
              <a:rPr lang="en-US" sz="3699">
                <a:solidFill>
                  <a:srgbClr val="2D2D2D"/>
                </a:solidFill>
                <a:latin typeface="DM Sans Bold"/>
                <a:ea typeface="DM Sans Bold"/>
                <a:cs typeface="DM Sans Bold"/>
                <a:sym typeface="DM Sans Bold"/>
              </a:rPr>
              <a:t>Index Document </a:t>
            </a:r>
          </a:p>
        </p:txBody>
      </p:sp>
      <p:sp>
        <p:nvSpPr>
          <p:cNvPr name="TextBox 5" id="5"/>
          <p:cNvSpPr txBox="true"/>
          <p:nvPr/>
        </p:nvSpPr>
        <p:spPr>
          <a:xfrm rot="0">
            <a:off x="1257434" y="2492185"/>
            <a:ext cx="14609855" cy="629920"/>
          </a:xfrm>
          <a:prstGeom prst="rect">
            <a:avLst/>
          </a:prstGeom>
        </p:spPr>
        <p:txBody>
          <a:bodyPr anchor="t" rtlCol="false" tIns="0" lIns="0" bIns="0" rIns="0">
            <a:spAutoFit/>
          </a:bodyPr>
          <a:lstStyle/>
          <a:p>
            <a:pPr algn="l">
              <a:lnSpc>
                <a:spcPts val="5179"/>
              </a:lnSpc>
            </a:pPr>
            <a:r>
              <a:rPr lang="en-US" sz="3699">
                <a:solidFill>
                  <a:srgbClr val="2D2D2D"/>
                </a:solidFill>
                <a:latin typeface="DM Sans"/>
                <a:ea typeface="DM Sans"/>
                <a:cs typeface="DM Sans"/>
                <a:sym typeface="DM Sans"/>
              </a:rPr>
              <a:t>Indexes a batch of documents (docs) into ChromaDB. </a:t>
            </a:r>
          </a:p>
        </p:txBody>
      </p:sp>
      <p:sp>
        <p:nvSpPr>
          <p:cNvPr name="TextBox 6" id="6"/>
          <p:cNvSpPr txBox="true"/>
          <p:nvPr/>
        </p:nvSpPr>
        <p:spPr>
          <a:xfrm rot="0">
            <a:off x="889372" y="3357531"/>
            <a:ext cx="6243952" cy="629920"/>
          </a:xfrm>
          <a:prstGeom prst="rect">
            <a:avLst/>
          </a:prstGeom>
        </p:spPr>
        <p:txBody>
          <a:bodyPr anchor="t" rtlCol="false" tIns="0" lIns="0" bIns="0" rIns="0">
            <a:spAutoFit/>
          </a:bodyPr>
          <a:lstStyle/>
          <a:p>
            <a:pPr algn="l">
              <a:lnSpc>
                <a:spcPts val="5179"/>
              </a:lnSpc>
            </a:pPr>
            <a:r>
              <a:rPr lang="en-US" sz="3699">
                <a:solidFill>
                  <a:srgbClr val="2D2D2D"/>
                </a:solidFill>
                <a:latin typeface="DM Sans Bold"/>
                <a:ea typeface="DM Sans Bold"/>
                <a:cs typeface="DM Sans Bold"/>
                <a:sym typeface="DM Sans Bold"/>
              </a:rPr>
              <a:t>DeleteCollection </a:t>
            </a:r>
          </a:p>
        </p:txBody>
      </p:sp>
      <p:sp>
        <p:nvSpPr>
          <p:cNvPr name="TextBox 7" id="7"/>
          <p:cNvSpPr txBox="true"/>
          <p:nvPr/>
        </p:nvSpPr>
        <p:spPr>
          <a:xfrm rot="0">
            <a:off x="1257434" y="4295196"/>
            <a:ext cx="13094260" cy="629920"/>
          </a:xfrm>
          <a:prstGeom prst="rect">
            <a:avLst/>
          </a:prstGeom>
        </p:spPr>
        <p:txBody>
          <a:bodyPr anchor="t" rtlCol="false" tIns="0" lIns="0" bIns="0" rIns="0">
            <a:spAutoFit/>
          </a:bodyPr>
          <a:lstStyle/>
          <a:p>
            <a:pPr algn="l">
              <a:lnSpc>
                <a:spcPts val="5179"/>
              </a:lnSpc>
            </a:pPr>
            <a:r>
              <a:rPr lang="en-US" sz="3699">
                <a:solidFill>
                  <a:srgbClr val="2D2D2D"/>
                </a:solidFill>
                <a:latin typeface="DM Sans"/>
                <a:ea typeface="DM Sans"/>
                <a:cs typeface="DM Sans"/>
                <a:sym typeface="DM Sans"/>
              </a:rPr>
              <a:t>Deletes an entire collection from ChromaDB.</a:t>
            </a:r>
          </a:p>
        </p:txBody>
      </p:sp>
      <p:sp>
        <p:nvSpPr>
          <p:cNvPr name="TextBox 8" id="8"/>
          <p:cNvSpPr txBox="true"/>
          <p:nvPr/>
        </p:nvSpPr>
        <p:spPr>
          <a:xfrm rot="0">
            <a:off x="889372" y="5232861"/>
            <a:ext cx="6243952" cy="629920"/>
          </a:xfrm>
          <a:prstGeom prst="rect">
            <a:avLst/>
          </a:prstGeom>
        </p:spPr>
        <p:txBody>
          <a:bodyPr anchor="t" rtlCol="false" tIns="0" lIns="0" bIns="0" rIns="0">
            <a:spAutoFit/>
          </a:bodyPr>
          <a:lstStyle/>
          <a:p>
            <a:pPr algn="l">
              <a:lnSpc>
                <a:spcPts val="5179"/>
              </a:lnSpc>
            </a:pPr>
            <a:r>
              <a:rPr lang="en-US" sz="3699">
                <a:solidFill>
                  <a:srgbClr val="2D2D2D"/>
                </a:solidFill>
                <a:latin typeface="DM Sans Bold"/>
                <a:ea typeface="DM Sans Bold"/>
                <a:cs typeface="DM Sans Bold"/>
                <a:sym typeface="DM Sans Bold"/>
              </a:rPr>
              <a:t>DeleteDocument</a:t>
            </a:r>
          </a:p>
        </p:txBody>
      </p:sp>
      <p:sp>
        <p:nvSpPr>
          <p:cNvPr name="TextBox 9" id="9"/>
          <p:cNvSpPr txBox="true"/>
          <p:nvPr/>
        </p:nvSpPr>
        <p:spPr>
          <a:xfrm rot="0">
            <a:off x="1257434" y="6202946"/>
            <a:ext cx="13094260" cy="629920"/>
          </a:xfrm>
          <a:prstGeom prst="rect">
            <a:avLst/>
          </a:prstGeom>
        </p:spPr>
        <p:txBody>
          <a:bodyPr anchor="t" rtlCol="false" tIns="0" lIns="0" bIns="0" rIns="0">
            <a:spAutoFit/>
          </a:bodyPr>
          <a:lstStyle/>
          <a:p>
            <a:pPr algn="l">
              <a:lnSpc>
                <a:spcPts val="5179"/>
              </a:lnSpc>
            </a:pPr>
            <a:r>
              <a:rPr lang="en-US" sz="3699">
                <a:solidFill>
                  <a:srgbClr val="2D2D2D"/>
                </a:solidFill>
                <a:latin typeface="DM Sans"/>
                <a:ea typeface="DM Sans"/>
                <a:cs typeface="DM Sans"/>
                <a:sym typeface="DM Sans"/>
              </a:rPr>
              <a:t>Deletes specific collection.</a:t>
            </a:r>
          </a:p>
        </p:txBody>
      </p:sp>
      <p:sp>
        <p:nvSpPr>
          <p:cNvPr name="TextBox 10" id="10"/>
          <p:cNvSpPr txBox="true"/>
          <p:nvPr/>
        </p:nvSpPr>
        <p:spPr>
          <a:xfrm rot="0">
            <a:off x="889372" y="7173032"/>
            <a:ext cx="6243952" cy="629920"/>
          </a:xfrm>
          <a:prstGeom prst="rect">
            <a:avLst/>
          </a:prstGeom>
        </p:spPr>
        <p:txBody>
          <a:bodyPr anchor="t" rtlCol="false" tIns="0" lIns="0" bIns="0" rIns="0">
            <a:spAutoFit/>
          </a:bodyPr>
          <a:lstStyle/>
          <a:p>
            <a:pPr algn="l">
              <a:lnSpc>
                <a:spcPts val="5179"/>
              </a:lnSpc>
            </a:pPr>
            <a:r>
              <a:rPr lang="en-US" sz="3699">
                <a:solidFill>
                  <a:srgbClr val="2D2D2D"/>
                </a:solidFill>
                <a:latin typeface="DM Sans Bold"/>
                <a:ea typeface="DM Sans Bold"/>
                <a:cs typeface="DM Sans Bold"/>
                <a:sym typeface="DM Sans Bold"/>
              </a:rPr>
              <a:t>similaritySearch</a:t>
            </a:r>
          </a:p>
        </p:txBody>
      </p:sp>
      <p:sp>
        <p:nvSpPr>
          <p:cNvPr name="TextBox 11" id="11"/>
          <p:cNvSpPr txBox="true"/>
          <p:nvPr/>
        </p:nvSpPr>
        <p:spPr>
          <a:xfrm rot="0">
            <a:off x="1257434" y="8245157"/>
            <a:ext cx="19725992" cy="1287145"/>
          </a:xfrm>
          <a:prstGeom prst="rect">
            <a:avLst/>
          </a:prstGeom>
        </p:spPr>
        <p:txBody>
          <a:bodyPr anchor="t" rtlCol="false" tIns="0" lIns="0" bIns="0" rIns="0">
            <a:spAutoFit/>
          </a:bodyPr>
          <a:lstStyle/>
          <a:p>
            <a:pPr algn="l">
              <a:lnSpc>
                <a:spcPts val="5179"/>
              </a:lnSpc>
            </a:pPr>
            <a:r>
              <a:rPr lang="en-US" sz="3699">
                <a:solidFill>
                  <a:srgbClr val="2D2D2D"/>
                </a:solidFill>
                <a:latin typeface="DM Sans"/>
                <a:ea typeface="DM Sans"/>
                <a:cs typeface="DM Sans"/>
                <a:sym typeface="DM Sans"/>
              </a:rPr>
              <a:t>Performs a similarity search (cosine similarity) using the provided text against</a:t>
            </a:r>
          </a:p>
          <a:p>
            <a:pPr algn="l">
              <a:lnSpc>
                <a:spcPts val="5179"/>
              </a:lnSpc>
            </a:pPr>
            <a:r>
              <a:rPr lang="en-US" sz="3699">
                <a:solidFill>
                  <a:srgbClr val="2D2D2D"/>
                </a:solidFill>
                <a:latin typeface="DM Sans"/>
                <a:ea typeface="DM Sans"/>
                <a:cs typeface="DM Sans"/>
                <a:sym typeface="DM Sans"/>
              </a:rPr>
              <a:t> documents in a specified collection (collectionName) in ChromaDB.</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444686" y="933450"/>
            <a:ext cx="11588603" cy="829821"/>
          </a:xfrm>
          <a:prstGeom prst="rect">
            <a:avLst/>
          </a:prstGeom>
        </p:spPr>
        <p:txBody>
          <a:bodyPr anchor="t" rtlCol="false" tIns="0" lIns="0" bIns="0" rIns="0">
            <a:spAutoFit/>
          </a:bodyPr>
          <a:lstStyle/>
          <a:p>
            <a:pPr algn="l">
              <a:lnSpc>
                <a:spcPts val="6801"/>
              </a:lnSpc>
            </a:pPr>
            <a:r>
              <a:rPr lang="en-US" sz="4857">
                <a:solidFill>
                  <a:srgbClr val="2D2D2D"/>
                </a:solidFill>
                <a:latin typeface="Fraunces Heavy"/>
                <a:ea typeface="Fraunces Heavy"/>
                <a:cs typeface="Fraunces Heavy"/>
                <a:sym typeface="Fraunces Heavy"/>
              </a:rPr>
              <a:t>Making Vector Database Api</a:t>
            </a:r>
          </a:p>
        </p:txBody>
      </p:sp>
      <p:sp>
        <p:nvSpPr>
          <p:cNvPr name="TextBox 3" id="3"/>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4" id="4"/>
          <p:cNvSpPr txBox="true"/>
          <p:nvPr/>
        </p:nvSpPr>
        <p:spPr>
          <a:xfrm rot="0">
            <a:off x="657158" y="3020122"/>
            <a:ext cx="6243952" cy="629920"/>
          </a:xfrm>
          <a:prstGeom prst="rect">
            <a:avLst/>
          </a:prstGeom>
        </p:spPr>
        <p:txBody>
          <a:bodyPr anchor="t" rtlCol="false" tIns="0" lIns="0" bIns="0" rIns="0">
            <a:spAutoFit/>
          </a:bodyPr>
          <a:lstStyle/>
          <a:p>
            <a:pPr algn="l">
              <a:lnSpc>
                <a:spcPts val="5179"/>
              </a:lnSpc>
            </a:pPr>
            <a:r>
              <a:rPr lang="en-US" sz="3699">
                <a:solidFill>
                  <a:srgbClr val="2D2D2D"/>
                </a:solidFill>
                <a:latin typeface="DM Sans Bold"/>
                <a:ea typeface="DM Sans Bold"/>
                <a:cs typeface="DM Sans Bold"/>
                <a:sym typeface="DM Sans Bold"/>
              </a:rPr>
              <a:t>FastApi </a:t>
            </a:r>
          </a:p>
        </p:txBody>
      </p:sp>
      <p:sp>
        <p:nvSpPr>
          <p:cNvPr name="TextBox 5" id="5"/>
          <p:cNvSpPr txBox="true"/>
          <p:nvPr/>
        </p:nvSpPr>
        <p:spPr>
          <a:xfrm rot="0">
            <a:off x="1257434" y="4500835"/>
            <a:ext cx="14609855" cy="629920"/>
          </a:xfrm>
          <a:prstGeom prst="rect">
            <a:avLst/>
          </a:prstGeom>
        </p:spPr>
        <p:txBody>
          <a:bodyPr anchor="t" rtlCol="false" tIns="0" lIns="0" bIns="0" rIns="0">
            <a:spAutoFit/>
          </a:bodyPr>
          <a:lstStyle/>
          <a:p>
            <a:pPr algn="l">
              <a:lnSpc>
                <a:spcPts val="5179"/>
              </a:lnSpc>
            </a:pPr>
            <a:r>
              <a:rPr lang="en-US" sz="3699">
                <a:solidFill>
                  <a:srgbClr val="2D2D2D"/>
                </a:solidFill>
                <a:latin typeface="DM Sans"/>
                <a:ea typeface="DM Sans"/>
                <a:cs typeface="DM Sans"/>
                <a:sym typeface="DM Sans"/>
              </a:rPr>
              <a:t>Making vector database api using FastApi</a:t>
            </a:r>
          </a:p>
        </p:txBody>
      </p:sp>
      <p:sp>
        <p:nvSpPr>
          <p:cNvPr name="TextBox 6" id="6"/>
          <p:cNvSpPr txBox="true"/>
          <p:nvPr/>
        </p:nvSpPr>
        <p:spPr>
          <a:xfrm rot="0">
            <a:off x="657158" y="5791298"/>
            <a:ext cx="6243952" cy="629920"/>
          </a:xfrm>
          <a:prstGeom prst="rect">
            <a:avLst/>
          </a:prstGeom>
        </p:spPr>
        <p:txBody>
          <a:bodyPr anchor="t" rtlCol="false" tIns="0" lIns="0" bIns="0" rIns="0">
            <a:spAutoFit/>
          </a:bodyPr>
          <a:lstStyle/>
          <a:p>
            <a:pPr algn="l">
              <a:lnSpc>
                <a:spcPts val="5179"/>
              </a:lnSpc>
            </a:pPr>
            <a:r>
              <a:rPr lang="en-US" sz="3699">
                <a:solidFill>
                  <a:srgbClr val="2D2D2D"/>
                </a:solidFill>
                <a:latin typeface="DM Sans Bold"/>
                <a:ea typeface="DM Sans Bold"/>
                <a:cs typeface="DM Sans Bold"/>
                <a:sym typeface="DM Sans Bold"/>
              </a:rPr>
              <a:t>Docker</a:t>
            </a:r>
          </a:p>
        </p:txBody>
      </p:sp>
      <p:sp>
        <p:nvSpPr>
          <p:cNvPr name="TextBox 7" id="7"/>
          <p:cNvSpPr txBox="true"/>
          <p:nvPr/>
        </p:nvSpPr>
        <p:spPr>
          <a:xfrm rot="0">
            <a:off x="1466427" y="7081762"/>
            <a:ext cx="13094260" cy="629920"/>
          </a:xfrm>
          <a:prstGeom prst="rect">
            <a:avLst/>
          </a:prstGeom>
        </p:spPr>
        <p:txBody>
          <a:bodyPr anchor="t" rtlCol="false" tIns="0" lIns="0" bIns="0" rIns="0">
            <a:spAutoFit/>
          </a:bodyPr>
          <a:lstStyle/>
          <a:p>
            <a:pPr algn="l">
              <a:lnSpc>
                <a:spcPts val="5179"/>
              </a:lnSpc>
            </a:pPr>
            <a:r>
              <a:rPr lang="en-US" sz="3699">
                <a:solidFill>
                  <a:srgbClr val="2D2D2D"/>
                </a:solidFill>
                <a:latin typeface="DM Sans"/>
                <a:ea typeface="DM Sans"/>
                <a:cs typeface="DM Sans"/>
                <a:sym typeface="DM Sans"/>
              </a:rPr>
              <a:t>Deploying the FastApi on docker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17227762" y="9258300"/>
            <a:ext cx="1060238" cy="1028700"/>
            <a:chOff x="0" y="0"/>
            <a:chExt cx="523379" cy="507811"/>
          </a:xfrm>
        </p:grpSpPr>
        <p:sp>
          <p:nvSpPr>
            <p:cNvPr name="Freeform 3" id="3"/>
            <p:cNvSpPr/>
            <p:nvPr/>
          </p:nvSpPr>
          <p:spPr>
            <a:xfrm flipH="false" flipV="false" rot="0">
              <a:off x="0" y="0"/>
              <a:ext cx="523379" cy="507811"/>
            </a:xfrm>
            <a:custGeom>
              <a:avLst/>
              <a:gdLst/>
              <a:ahLst/>
              <a:cxnLst/>
              <a:rect r="r" b="b" t="t" l="l"/>
              <a:pathLst>
                <a:path h="507811" w="523379">
                  <a:moveTo>
                    <a:pt x="0" y="0"/>
                  </a:moveTo>
                  <a:lnTo>
                    <a:pt x="523379" y="0"/>
                  </a:lnTo>
                  <a:lnTo>
                    <a:pt x="523379" y="507811"/>
                  </a:lnTo>
                  <a:lnTo>
                    <a:pt x="0" y="507811"/>
                  </a:lnTo>
                  <a:close/>
                </a:path>
              </a:pathLst>
            </a:custGeom>
            <a:solidFill>
              <a:srgbClr val="2D2D2D"/>
            </a:solidFill>
          </p:spPr>
        </p:sp>
      </p:grpSp>
      <p:sp>
        <p:nvSpPr>
          <p:cNvPr name="Freeform 4" id="4"/>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5400000">
            <a:off x="-3605352" y="5652265"/>
            <a:ext cx="9258579" cy="0"/>
          </a:xfrm>
          <a:prstGeom prst="line">
            <a:avLst/>
          </a:prstGeom>
          <a:ln cap="flat" w="9525">
            <a:solidFill>
              <a:srgbClr val="2D2D2D"/>
            </a:solidFill>
            <a:prstDash val="solid"/>
            <a:headEnd type="none" len="sm" w="sm"/>
            <a:tailEnd type="none" len="sm" w="sm"/>
          </a:ln>
        </p:spPr>
      </p:sp>
      <p:sp>
        <p:nvSpPr>
          <p:cNvPr name="AutoShape 6" id="6"/>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grpSp>
        <p:nvGrpSpPr>
          <p:cNvPr name="Group 7" id="7"/>
          <p:cNvGrpSpPr>
            <a:grpSpLocks noChangeAspect="true"/>
          </p:cNvGrpSpPr>
          <p:nvPr/>
        </p:nvGrpSpPr>
        <p:grpSpPr>
          <a:xfrm rot="0">
            <a:off x="7479209" y="3327667"/>
            <a:ext cx="4473385" cy="4473367"/>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16666" r="0" b="-16666"/>
              </a:stretch>
            </a:blipFill>
          </p:spPr>
        </p:sp>
      </p:grpSp>
      <p:grpSp>
        <p:nvGrpSpPr>
          <p:cNvPr name="Group 9" id="9"/>
          <p:cNvGrpSpPr>
            <a:grpSpLocks noChangeAspect="true"/>
          </p:cNvGrpSpPr>
          <p:nvPr/>
        </p:nvGrpSpPr>
        <p:grpSpPr>
          <a:xfrm rot="0">
            <a:off x="2505916" y="3485083"/>
            <a:ext cx="4077217" cy="4077201"/>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55806" t="0" r="-43076" b="0"/>
              </a:stretch>
            </a:blipFill>
          </p:spPr>
        </p:sp>
      </p:grpSp>
      <p:grpSp>
        <p:nvGrpSpPr>
          <p:cNvPr name="Group 11" id="11"/>
          <p:cNvGrpSpPr>
            <a:grpSpLocks noChangeAspect="true"/>
          </p:cNvGrpSpPr>
          <p:nvPr/>
        </p:nvGrpSpPr>
        <p:grpSpPr>
          <a:xfrm rot="0">
            <a:off x="12733568" y="3485083"/>
            <a:ext cx="4077217" cy="4077201"/>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16666" r="0" b="-16666"/>
              </a:stretch>
            </a:blipFill>
          </p:spPr>
        </p:sp>
      </p:grpSp>
      <p:sp>
        <p:nvSpPr>
          <p:cNvPr name="TextBox 13" id="13"/>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4</a:t>
            </a:r>
          </a:p>
        </p:txBody>
      </p:sp>
      <p:sp>
        <p:nvSpPr>
          <p:cNvPr name="TextBox 14" id="14"/>
          <p:cNvSpPr txBox="true"/>
          <p:nvPr/>
        </p:nvSpPr>
        <p:spPr>
          <a:xfrm rot="0">
            <a:off x="6243479" y="1879292"/>
            <a:ext cx="6848808" cy="821055"/>
          </a:xfrm>
          <a:prstGeom prst="rect">
            <a:avLst/>
          </a:prstGeom>
        </p:spPr>
        <p:txBody>
          <a:bodyPr anchor="t" rtlCol="false" tIns="0" lIns="0" bIns="0" rIns="0">
            <a:spAutoFit/>
          </a:bodyPr>
          <a:lstStyle/>
          <a:p>
            <a:pPr algn="ctr">
              <a:lnSpc>
                <a:spcPts val="6719"/>
              </a:lnSpc>
            </a:pPr>
            <a:r>
              <a:rPr lang="en-US" sz="4800">
                <a:solidFill>
                  <a:srgbClr val="2D2D2D"/>
                </a:solidFill>
                <a:latin typeface="Fraunces Heavy"/>
                <a:ea typeface="Fraunces Heavy"/>
                <a:cs typeface="Fraunces Heavy"/>
                <a:sym typeface="Fraunces Heavy"/>
              </a:rPr>
              <a:t>Group Members</a:t>
            </a:r>
          </a:p>
        </p:txBody>
      </p:sp>
      <p:sp>
        <p:nvSpPr>
          <p:cNvPr name="TextBox 15" id="15"/>
          <p:cNvSpPr txBox="true"/>
          <p:nvPr/>
        </p:nvSpPr>
        <p:spPr>
          <a:xfrm rot="0">
            <a:off x="2577072" y="8176593"/>
            <a:ext cx="3953953" cy="613410"/>
          </a:xfrm>
          <a:prstGeom prst="rect">
            <a:avLst/>
          </a:prstGeom>
        </p:spPr>
        <p:txBody>
          <a:bodyPr anchor="t" rtlCol="false" tIns="0" lIns="0" bIns="0" rIns="0">
            <a:spAutoFit/>
          </a:bodyPr>
          <a:lstStyle/>
          <a:p>
            <a:pPr algn="ctr">
              <a:lnSpc>
                <a:spcPts val="5040"/>
              </a:lnSpc>
            </a:pPr>
            <a:r>
              <a:rPr lang="en-US" sz="3600">
                <a:solidFill>
                  <a:srgbClr val="2D2D2D"/>
                </a:solidFill>
                <a:latin typeface="DM Sans Bold"/>
                <a:ea typeface="DM Sans Bold"/>
                <a:cs typeface="DM Sans Bold"/>
                <a:sym typeface="DM Sans Bold"/>
              </a:rPr>
              <a:t>Faiza Iftikhar</a:t>
            </a:r>
          </a:p>
        </p:txBody>
      </p:sp>
      <p:sp>
        <p:nvSpPr>
          <p:cNvPr name="TextBox 16" id="16"/>
          <p:cNvSpPr txBox="true"/>
          <p:nvPr/>
        </p:nvSpPr>
        <p:spPr>
          <a:xfrm rot="0">
            <a:off x="2567547" y="8712200"/>
            <a:ext cx="3953953" cy="555625"/>
          </a:xfrm>
          <a:prstGeom prst="rect">
            <a:avLst/>
          </a:prstGeom>
        </p:spPr>
        <p:txBody>
          <a:bodyPr anchor="t" rtlCol="false" tIns="0" lIns="0" bIns="0" rIns="0">
            <a:spAutoFit/>
          </a:bodyPr>
          <a:lstStyle/>
          <a:p>
            <a:pPr algn="ctr">
              <a:lnSpc>
                <a:spcPts val="4759"/>
              </a:lnSpc>
            </a:pPr>
            <a:r>
              <a:rPr lang="en-US" sz="2799">
                <a:solidFill>
                  <a:srgbClr val="2D2D2D"/>
                </a:solidFill>
                <a:latin typeface="DM Sans"/>
                <a:ea typeface="DM Sans"/>
                <a:cs typeface="DM Sans"/>
                <a:sym typeface="DM Sans"/>
              </a:rPr>
              <a:t>200901043</a:t>
            </a:r>
          </a:p>
        </p:txBody>
      </p:sp>
      <p:sp>
        <p:nvSpPr>
          <p:cNvPr name="TextBox 17" id="17"/>
          <p:cNvSpPr txBox="true"/>
          <p:nvPr/>
        </p:nvSpPr>
        <p:spPr>
          <a:xfrm rot="0">
            <a:off x="7690906" y="8157543"/>
            <a:ext cx="3953953" cy="613410"/>
          </a:xfrm>
          <a:prstGeom prst="rect">
            <a:avLst/>
          </a:prstGeom>
        </p:spPr>
        <p:txBody>
          <a:bodyPr anchor="t" rtlCol="false" tIns="0" lIns="0" bIns="0" rIns="0">
            <a:spAutoFit/>
          </a:bodyPr>
          <a:lstStyle/>
          <a:p>
            <a:pPr algn="ctr">
              <a:lnSpc>
                <a:spcPts val="5040"/>
              </a:lnSpc>
            </a:pPr>
            <a:r>
              <a:rPr lang="en-US" sz="3600">
                <a:solidFill>
                  <a:srgbClr val="2D2D2D"/>
                </a:solidFill>
                <a:latin typeface="DM Sans Bold"/>
                <a:ea typeface="DM Sans Bold"/>
                <a:cs typeface="DM Sans Bold"/>
                <a:sym typeface="DM Sans Bold"/>
              </a:rPr>
              <a:t>Eman Tahir</a:t>
            </a:r>
          </a:p>
        </p:txBody>
      </p:sp>
      <p:sp>
        <p:nvSpPr>
          <p:cNvPr name="TextBox 18" id="18"/>
          <p:cNvSpPr txBox="true"/>
          <p:nvPr/>
        </p:nvSpPr>
        <p:spPr>
          <a:xfrm rot="0">
            <a:off x="7681381" y="8702675"/>
            <a:ext cx="3953953" cy="555625"/>
          </a:xfrm>
          <a:prstGeom prst="rect">
            <a:avLst/>
          </a:prstGeom>
        </p:spPr>
        <p:txBody>
          <a:bodyPr anchor="t" rtlCol="false" tIns="0" lIns="0" bIns="0" rIns="0">
            <a:spAutoFit/>
          </a:bodyPr>
          <a:lstStyle/>
          <a:p>
            <a:pPr algn="ctr">
              <a:lnSpc>
                <a:spcPts val="4759"/>
              </a:lnSpc>
            </a:pPr>
            <a:r>
              <a:rPr lang="en-US" sz="2799">
                <a:solidFill>
                  <a:srgbClr val="2D2D2D"/>
                </a:solidFill>
                <a:latin typeface="DM Sans"/>
                <a:ea typeface="DM Sans"/>
                <a:cs typeface="DM Sans"/>
                <a:sym typeface="DM Sans"/>
              </a:rPr>
              <a:t>200901059</a:t>
            </a:r>
          </a:p>
        </p:txBody>
      </p:sp>
      <p:sp>
        <p:nvSpPr>
          <p:cNvPr name="TextBox 19" id="19"/>
          <p:cNvSpPr txBox="true"/>
          <p:nvPr/>
        </p:nvSpPr>
        <p:spPr>
          <a:xfrm rot="0">
            <a:off x="12795199" y="8176593"/>
            <a:ext cx="3953953" cy="613410"/>
          </a:xfrm>
          <a:prstGeom prst="rect">
            <a:avLst/>
          </a:prstGeom>
        </p:spPr>
        <p:txBody>
          <a:bodyPr anchor="t" rtlCol="false" tIns="0" lIns="0" bIns="0" rIns="0">
            <a:spAutoFit/>
          </a:bodyPr>
          <a:lstStyle/>
          <a:p>
            <a:pPr algn="ctr">
              <a:lnSpc>
                <a:spcPts val="5040"/>
              </a:lnSpc>
            </a:pPr>
            <a:r>
              <a:rPr lang="en-US" sz="3600">
                <a:solidFill>
                  <a:srgbClr val="2D2D2D"/>
                </a:solidFill>
                <a:latin typeface="DM Sans Bold"/>
                <a:ea typeface="DM Sans Bold"/>
                <a:cs typeface="DM Sans Bold"/>
                <a:sym typeface="DM Sans Bold"/>
              </a:rPr>
              <a:t>Shumail Inam</a:t>
            </a:r>
          </a:p>
        </p:txBody>
      </p:sp>
      <p:sp>
        <p:nvSpPr>
          <p:cNvPr name="TextBox 20" id="20"/>
          <p:cNvSpPr txBox="true"/>
          <p:nvPr/>
        </p:nvSpPr>
        <p:spPr>
          <a:xfrm rot="0">
            <a:off x="12795199" y="8702675"/>
            <a:ext cx="3953953" cy="555625"/>
          </a:xfrm>
          <a:prstGeom prst="rect">
            <a:avLst/>
          </a:prstGeom>
        </p:spPr>
        <p:txBody>
          <a:bodyPr anchor="t" rtlCol="false" tIns="0" lIns="0" bIns="0" rIns="0">
            <a:spAutoFit/>
          </a:bodyPr>
          <a:lstStyle/>
          <a:p>
            <a:pPr algn="ctr">
              <a:lnSpc>
                <a:spcPts val="4759"/>
              </a:lnSpc>
            </a:pPr>
            <a:r>
              <a:rPr lang="en-US" sz="2799">
                <a:solidFill>
                  <a:srgbClr val="2D2D2D"/>
                </a:solidFill>
                <a:latin typeface="DM Sans"/>
                <a:ea typeface="DM Sans"/>
                <a:cs typeface="DM Sans"/>
                <a:sym typeface="DM Sans"/>
              </a:rPr>
              <a:t>200901032</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212472" y="550854"/>
            <a:ext cx="11830150" cy="845132"/>
          </a:xfrm>
          <a:prstGeom prst="rect">
            <a:avLst/>
          </a:prstGeom>
        </p:spPr>
        <p:txBody>
          <a:bodyPr anchor="t" rtlCol="false" tIns="0" lIns="0" bIns="0" rIns="0">
            <a:spAutoFit/>
          </a:bodyPr>
          <a:lstStyle/>
          <a:p>
            <a:pPr algn="l">
              <a:lnSpc>
                <a:spcPts val="6942"/>
              </a:lnSpc>
            </a:pPr>
            <a:r>
              <a:rPr lang="en-US" sz="4959">
                <a:solidFill>
                  <a:srgbClr val="2D2D2D"/>
                </a:solidFill>
                <a:latin typeface="Fraunces Heavy"/>
                <a:ea typeface="Fraunces Heavy"/>
                <a:cs typeface="Fraunces Heavy"/>
                <a:sym typeface="Fraunces Heavy"/>
              </a:rPr>
              <a:t>Generating Context </a:t>
            </a:r>
          </a:p>
        </p:txBody>
      </p:sp>
      <p:sp>
        <p:nvSpPr>
          <p:cNvPr name="TextBox 3" id="3"/>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4" id="4"/>
          <p:cNvSpPr txBox="true"/>
          <p:nvPr/>
        </p:nvSpPr>
        <p:spPr>
          <a:xfrm rot="0">
            <a:off x="1257434" y="1686520"/>
            <a:ext cx="11564821" cy="1332326"/>
          </a:xfrm>
          <a:prstGeom prst="rect">
            <a:avLst/>
          </a:prstGeom>
        </p:spPr>
        <p:txBody>
          <a:bodyPr anchor="t" rtlCol="false" tIns="0" lIns="0" bIns="0" rIns="0">
            <a:spAutoFit/>
          </a:bodyPr>
          <a:lstStyle/>
          <a:p>
            <a:pPr algn="l">
              <a:lnSpc>
                <a:spcPts val="5331"/>
              </a:lnSpc>
            </a:pPr>
            <a:r>
              <a:rPr lang="en-US" sz="3808">
                <a:solidFill>
                  <a:srgbClr val="2D2D2D"/>
                </a:solidFill>
                <a:latin typeface="DM Sans"/>
                <a:ea typeface="DM Sans"/>
                <a:cs typeface="DM Sans"/>
                <a:sym typeface="DM Sans"/>
              </a:rPr>
              <a:t>By applying similarity search  between user query and document</a:t>
            </a:r>
          </a:p>
        </p:txBody>
      </p:sp>
      <p:sp>
        <p:nvSpPr>
          <p:cNvPr name="TextBox 5" id="5"/>
          <p:cNvSpPr txBox="true"/>
          <p:nvPr/>
        </p:nvSpPr>
        <p:spPr>
          <a:xfrm rot="0">
            <a:off x="889372" y="3935668"/>
            <a:ext cx="6513947" cy="663800"/>
          </a:xfrm>
          <a:prstGeom prst="rect">
            <a:avLst/>
          </a:prstGeom>
        </p:spPr>
        <p:txBody>
          <a:bodyPr anchor="t" rtlCol="false" tIns="0" lIns="0" bIns="0" rIns="0">
            <a:spAutoFit/>
          </a:bodyPr>
          <a:lstStyle/>
          <a:p>
            <a:pPr algn="l">
              <a:lnSpc>
                <a:spcPts val="5403"/>
              </a:lnSpc>
            </a:pPr>
            <a:r>
              <a:rPr lang="en-US" sz="3859">
                <a:solidFill>
                  <a:srgbClr val="2D2D2D"/>
                </a:solidFill>
                <a:latin typeface="DM Sans Bold"/>
                <a:ea typeface="DM Sans Bold"/>
                <a:cs typeface="DM Sans Bold"/>
                <a:sym typeface="DM Sans Bold"/>
              </a:rPr>
              <a:t>Similarity Search</a:t>
            </a:r>
          </a:p>
        </p:txBody>
      </p:sp>
      <p:sp>
        <p:nvSpPr>
          <p:cNvPr name="TextBox 6" id="6"/>
          <p:cNvSpPr txBox="true"/>
          <p:nvPr/>
        </p:nvSpPr>
        <p:spPr>
          <a:xfrm rot="0">
            <a:off x="1257434" y="4772416"/>
            <a:ext cx="13402559" cy="652706"/>
          </a:xfrm>
          <a:prstGeom prst="rect">
            <a:avLst/>
          </a:prstGeom>
        </p:spPr>
        <p:txBody>
          <a:bodyPr anchor="t" rtlCol="false" tIns="0" lIns="0" bIns="0" rIns="0">
            <a:spAutoFit/>
          </a:bodyPr>
          <a:lstStyle/>
          <a:p>
            <a:pPr algn="l">
              <a:lnSpc>
                <a:spcPts val="5301"/>
              </a:lnSpc>
            </a:pPr>
            <a:r>
              <a:rPr lang="en-US" sz="3787">
                <a:solidFill>
                  <a:srgbClr val="2D2D2D"/>
                </a:solidFill>
                <a:latin typeface="DM Sans"/>
                <a:ea typeface="DM Sans"/>
                <a:cs typeface="DM Sans"/>
                <a:sym typeface="DM Sans"/>
              </a:rPr>
              <a:t>ChromaDb similarity search use cosine similarity</a:t>
            </a:r>
          </a:p>
        </p:txBody>
      </p:sp>
      <p:sp>
        <p:nvSpPr>
          <p:cNvPr name="TextBox 7" id="7"/>
          <p:cNvSpPr txBox="true"/>
          <p:nvPr/>
        </p:nvSpPr>
        <p:spPr>
          <a:xfrm rot="0">
            <a:off x="889372" y="6059115"/>
            <a:ext cx="6673107" cy="678158"/>
          </a:xfrm>
          <a:prstGeom prst="rect">
            <a:avLst/>
          </a:prstGeom>
        </p:spPr>
        <p:txBody>
          <a:bodyPr anchor="t" rtlCol="false" tIns="0" lIns="0" bIns="0" rIns="0">
            <a:spAutoFit/>
          </a:bodyPr>
          <a:lstStyle/>
          <a:p>
            <a:pPr algn="l">
              <a:lnSpc>
                <a:spcPts val="5536"/>
              </a:lnSpc>
            </a:pPr>
            <a:r>
              <a:rPr lang="en-US" sz="3954">
                <a:solidFill>
                  <a:srgbClr val="2D2D2D"/>
                </a:solidFill>
                <a:latin typeface="DM Sans Bold"/>
                <a:ea typeface="DM Sans Bold"/>
                <a:cs typeface="DM Sans Bold"/>
                <a:sym typeface="DM Sans Bold"/>
              </a:rPr>
              <a:t>Cosine Similarity</a:t>
            </a:r>
          </a:p>
        </p:txBody>
      </p:sp>
      <p:sp>
        <p:nvSpPr>
          <p:cNvPr name="TextBox 8" id="8"/>
          <p:cNvSpPr txBox="true"/>
          <p:nvPr/>
        </p:nvSpPr>
        <p:spPr>
          <a:xfrm rot="0">
            <a:off x="1257434" y="7384973"/>
            <a:ext cx="19954726" cy="3295835"/>
          </a:xfrm>
          <a:prstGeom prst="rect">
            <a:avLst/>
          </a:prstGeom>
        </p:spPr>
        <p:txBody>
          <a:bodyPr anchor="t" rtlCol="false" tIns="0" lIns="0" bIns="0" rIns="0">
            <a:spAutoFit/>
          </a:bodyPr>
          <a:lstStyle/>
          <a:p>
            <a:pPr algn="l">
              <a:lnSpc>
                <a:spcPts val="5240"/>
              </a:lnSpc>
            </a:pPr>
            <a:r>
              <a:rPr lang="en-US" sz="3742">
                <a:solidFill>
                  <a:srgbClr val="2D2D2D"/>
                </a:solidFill>
                <a:latin typeface="DM Sans"/>
                <a:ea typeface="DM Sans"/>
                <a:cs typeface="DM Sans"/>
                <a:sym typeface="DM Sans"/>
              </a:rPr>
              <a:t>Cosine similarity measures the cosine of the angle between two vectors in a multidimensional space.</a:t>
            </a:r>
          </a:p>
          <a:p>
            <a:pPr algn="l">
              <a:lnSpc>
                <a:spcPts val="5240"/>
              </a:lnSpc>
            </a:pPr>
            <a:r>
              <a:rPr lang="en-US" sz="3742">
                <a:solidFill>
                  <a:srgbClr val="2D2D2D"/>
                </a:solidFill>
                <a:latin typeface="DM Sans"/>
                <a:ea typeface="DM Sans"/>
                <a:cs typeface="DM Sans"/>
                <a:sym typeface="DM Sans"/>
              </a:rPr>
              <a:t>              Similarity (A,B) = A.B/|A| |B|</a:t>
            </a:r>
          </a:p>
          <a:p>
            <a:pPr algn="l">
              <a:lnSpc>
                <a:spcPts val="5240"/>
              </a:lnSpc>
            </a:pPr>
          </a:p>
          <a:p>
            <a:pPr algn="l">
              <a:lnSpc>
                <a:spcPts val="524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8630485" y="3418896"/>
            <a:ext cx="8925760" cy="5087964"/>
          </a:xfrm>
          <a:custGeom>
            <a:avLst/>
            <a:gdLst/>
            <a:ahLst/>
            <a:cxnLst/>
            <a:rect r="r" b="b" t="t" l="l"/>
            <a:pathLst>
              <a:path h="5087964" w="8925760">
                <a:moveTo>
                  <a:pt x="0" y="0"/>
                </a:moveTo>
                <a:lnTo>
                  <a:pt x="8925760" y="0"/>
                </a:lnTo>
                <a:lnTo>
                  <a:pt x="8925760" y="5087964"/>
                </a:lnTo>
                <a:lnTo>
                  <a:pt x="0" y="5087964"/>
                </a:lnTo>
                <a:lnTo>
                  <a:pt x="0" y="0"/>
                </a:lnTo>
                <a:close/>
              </a:path>
            </a:pathLst>
          </a:custGeom>
          <a:blipFill>
            <a:blip r:embed="rId2"/>
            <a:stretch>
              <a:fillRect l="0" t="-6373" r="0" b="0"/>
            </a:stretch>
          </a:blipFill>
        </p:spPr>
      </p:sp>
      <p:sp>
        <p:nvSpPr>
          <p:cNvPr name="Freeform 3" id="3"/>
          <p:cNvSpPr/>
          <p:nvPr/>
        </p:nvSpPr>
        <p:spPr>
          <a:xfrm flipH="false" flipV="false" rot="0">
            <a:off x="8832121" y="3094590"/>
            <a:ext cx="8925760" cy="5412270"/>
          </a:xfrm>
          <a:custGeom>
            <a:avLst/>
            <a:gdLst/>
            <a:ahLst/>
            <a:cxnLst/>
            <a:rect r="r" b="b" t="t" l="l"/>
            <a:pathLst>
              <a:path h="5412270" w="8925760">
                <a:moveTo>
                  <a:pt x="0" y="0"/>
                </a:moveTo>
                <a:lnTo>
                  <a:pt x="8925760" y="0"/>
                </a:lnTo>
                <a:lnTo>
                  <a:pt x="8925760" y="5412270"/>
                </a:lnTo>
                <a:lnTo>
                  <a:pt x="0" y="5412270"/>
                </a:lnTo>
                <a:lnTo>
                  <a:pt x="0" y="0"/>
                </a:lnTo>
                <a:close/>
              </a:path>
            </a:pathLst>
          </a:custGeom>
          <a:blipFill>
            <a:blip r:embed="rId2"/>
            <a:stretch>
              <a:fillRect l="0" t="0" r="0" b="0"/>
            </a:stretch>
          </a:blipFill>
        </p:spPr>
      </p:sp>
      <p:sp>
        <p:nvSpPr>
          <p:cNvPr name="TextBox 4" id="4"/>
          <p:cNvSpPr txBox="true"/>
          <p:nvPr/>
        </p:nvSpPr>
        <p:spPr>
          <a:xfrm rot="0">
            <a:off x="212472" y="566165"/>
            <a:ext cx="11588603" cy="829821"/>
          </a:xfrm>
          <a:prstGeom prst="rect">
            <a:avLst/>
          </a:prstGeom>
        </p:spPr>
        <p:txBody>
          <a:bodyPr anchor="t" rtlCol="false" tIns="0" lIns="0" bIns="0" rIns="0">
            <a:spAutoFit/>
          </a:bodyPr>
          <a:lstStyle/>
          <a:p>
            <a:pPr algn="l">
              <a:lnSpc>
                <a:spcPts val="6801"/>
              </a:lnSpc>
            </a:pPr>
            <a:r>
              <a:rPr lang="en-US" sz="4857">
                <a:solidFill>
                  <a:srgbClr val="2D2D2D"/>
                </a:solidFill>
                <a:latin typeface="Fraunces Heavy"/>
                <a:ea typeface="Fraunces Heavy"/>
                <a:cs typeface="Fraunces Heavy"/>
                <a:sym typeface="Fraunces Heavy"/>
              </a:rPr>
              <a:t> Response Template </a:t>
            </a:r>
          </a:p>
        </p:txBody>
      </p:sp>
      <p:sp>
        <p:nvSpPr>
          <p:cNvPr name="TextBox 5" id="5"/>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6" id="6"/>
          <p:cNvSpPr txBox="true"/>
          <p:nvPr/>
        </p:nvSpPr>
        <p:spPr>
          <a:xfrm rot="0">
            <a:off x="135259" y="2246984"/>
            <a:ext cx="13943097" cy="1304784"/>
          </a:xfrm>
          <a:prstGeom prst="rect">
            <a:avLst/>
          </a:prstGeom>
        </p:spPr>
        <p:txBody>
          <a:bodyPr anchor="t" rtlCol="false" tIns="0" lIns="0" bIns="0" rIns="0">
            <a:spAutoFit/>
          </a:bodyPr>
          <a:lstStyle/>
          <a:p>
            <a:pPr algn="l" marL="810374" indent="-405187" lvl="1">
              <a:lnSpc>
                <a:spcPts val="5254"/>
              </a:lnSpc>
              <a:buFont typeface="Arial"/>
              <a:buChar char="•"/>
            </a:pPr>
            <a:r>
              <a:rPr lang="en-US" sz="3753">
                <a:solidFill>
                  <a:srgbClr val="2D2D2D"/>
                </a:solidFill>
                <a:latin typeface="DM Sans"/>
                <a:ea typeface="DM Sans"/>
                <a:cs typeface="DM Sans"/>
                <a:sym typeface="DM Sans"/>
              </a:rPr>
              <a:t>Constructs a structured template for the response using markdown format.</a:t>
            </a:r>
          </a:p>
        </p:txBody>
      </p:sp>
      <p:sp>
        <p:nvSpPr>
          <p:cNvPr name="TextBox 7" id="7"/>
          <p:cNvSpPr txBox="true"/>
          <p:nvPr/>
        </p:nvSpPr>
        <p:spPr>
          <a:xfrm rot="0">
            <a:off x="135259" y="4353534"/>
            <a:ext cx="7476349" cy="2011241"/>
          </a:xfrm>
          <a:prstGeom prst="rect">
            <a:avLst/>
          </a:prstGeom>
        </p:spPr>
        <p:txBody>
          <a:bodyPr anchor="t" rtlCol="false" tIns="0" lIns="0" bIns="0" rIns="0">
            <a:spAutoFit/>
          </a:bodyPr>
          <a:lstStyle/>
          <a:p>
            <a:pPr algn="l" marL="827278" indent="-413639" lvl="1">
              <a:lnSpc>
                <a:spcPts val="5364"/>
              </a:lnSpc>
              <a:buFont typeface="Arial"/>
              <a:buChar char="•"/>
            </a:pPr>
            <a:r>
              <a:rPr lang="en-US" sz="3831">
                <a:solidFill>
                  <a:srgbClr val="2D2D2D"/>
                </a:solidFill>
                <a:latin typeface="DM Sans"/>
                <a:ea typeface="DM Sans"/>
                <a:cs typeface="DM Sans"/>
                <a:sym typeface="DM Sans"/>
              </a:rPr>
              <a:t>Initializes a PromptTemplate instance with the defined markdown template.</a:t>
            </a:r>
          </a:p>
        </p:txBody>
      </p:sp>
      <p:sp>
        <p:nvSpPr>
          <p:cNvPr name="TextBox 8" id="8"/>
          <p:cNvSpPr txBox="true"/>
          <p:nvPr/>
        </p:nvSpPr>
        <p:spPr>
          <a:xfrm rot="0">
            <a:off x="0" y="6818936"/>
            <a:ext cx="13744458" cy="194437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2D2D2D"/>
                </a:solidFill>
                <a:latin typeface="DM Sans"/>
                <a:ea typeface="DM Sans"/>
                <a:cs typeface="DM Sans"/>
                <a:sym typeface="DM Sans"/>
              </a:rPr>
              <a:t>Creates an instance of </a:t>
            </a:r>
          </a:p>
          <a:p>
            <a:pPr algn="l">
              <a:lnSpc>
                <a:spcPts val="5179"/>
              </a:lnSpc>
            </a:pPr>
            <a:r>
              <a:rPr lang="en-US" sz="3699">
                <a:solidFill>
                  <a:srgbClr val="2D2D2D"/>
                </a:solidFill>
                <a:latin typeface="DM Sans"/>
                <a:ea typeface="DM Sans"/>
                <a:cs typeface="DM Sans"/>
                <a:sym typeface="DM Sans"/>
              </a:rPr>
              <a:t>       BytesOutputParser to parse the </a:t>
            </a:r>
          </a:p>
          <a:p>
            <a:pPr algn="l">
              <a:lnSpc>
                <a:spcPts val="5179"/>
              </a:lnSpc>
            </a:pPr>
            <a:r>
              <a:rPr lang="en-US" sz="3699">
                <a:solidFill>
                  <a:srgbClr val="2D2D2D"/>
                </a:solidFill>
                <a:latin typeface="DM Sans"/>
                <a:ea typeface="DM Sans"/>
                <a:cs typeface="DM Sans"/>
                <a:sym typeface="DM Sans"/>
              </a:rPr>
              <a:t>       </a:t>
            </a:r>
            <a:r>
              <a:rPr lang="en-US" sz="3699">
                <a:solidFill>
                  <a:srgbClr val="2D2D2D"/>
                </a:solidFill>
                <a:latin typeface="DM Sans"/>
                <a:ea typeface="DM Sans"/>
                <a:cs typeface="DM Sans"/>
                <a:sym typeface="DM Sans"/>
              </a:rPr>
              <a:t>output generated by the AI model.</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3386881" y="2711008"/>
            <a:ext cx="10821054" cy="6821295"/>
          </a:xfrm>
          <a:custGeom>
            <a:avLst/>
            <a:gdLst/>
            <a:ahLst/>
            <a:cxnLst/>
            <a:rect r="r" b="b" t="t" l="l"/>
            <a:pathLst>
              <a:path h="6821295" w="10821054">
                <a:moveTo>
                  <a:pt x="0" y="0"/>
                </a:moveTo>
                <a:lnTo>
                  <a:pt x="10821054" y="0"/>
                </a:lnTo>
                <a:lnTo>
                  <a:pt x="10821054" y="6821295"/>
                </a:lnTo>
                <a:lnTo>
                  <a:pt x="0" y="6821295"/>
                </a:lnTo>
                <a:lnTo>
                  <a:pt x="0" y="0"/>
                </a:lnTo>
                <a:close/>
              </a:path>
            </a:pathLst>
          </a:custGeom>
          <a:blipFill>
            <a:blip r:embed="rId2"/>
            <a:stretch>
              <a:fillRect l="0" t="0" r="0" b="0"/>
            </a:stretch>
          </a:blipFill>
        </p:spPr>
      </p:sp>
      <p:sp>
        <p:nvSpPr>
          <p:cNvPr name="TextBox 3" id="3"/>
          <p:cNvSpPr txBox="true"/>
          <p:nvPr/>
        </p:nvSpPr>
        <p:spPr>
          <a:xfrm rot="0">
            <a:off x="212472" y="566165"/>
            <a:ext cx="11588603" cy="829821"/>
          </a:xfrm>
          <a:prstGeom prst="rect">
            <a:avLst/>
          </a:prstGeom>
        </p:spPr>
        <p:txBody>
          <a:bodyPr anchor="t" rtlCol="false" tIns="0" lIns="0" bIns="0" rIns="0">
            <a:spAutoFit/>
          </a:bodyPr>
          <a:lstStyle/>
          <a:p>
            <a:pPr algn="l">
              <a:lnSpc>
                <a:spcPts val="6801"/>
              </a:lnSpc>
            </a:pPr>
            <a:r>
              <a:rPr lang="en-US" sz="4857">
                <a:solidFill>
                  <a:srgbClr val="2D2D2D"/>
                </a:solidFill>
                <a:latin typeface="Fraunces Heavy"/>
                <a:ea typeface="Fraunces Heavy"/>
                <a:cs typeface="Fraunces Heavy"/>
                <a:sym typeface="Fraunces Heavy"/>
              </a:rPr>
              <a:t>Choosing LLM</a:t>
            </a:r>
          </a:p>
        </p:txBody>
      </p:sp>
      <p:sp>
        <p:nvSpPr>
          <p:cNvPr name="TextBox 4" id="4"/>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5" id="5"/>
          <p:cNvSpPr txBox="true"/>
          <p:nvPr/>
        </p:nvSpPr>
        <p:spPr>
          <a:xfrm rot="0">
            <a:off x="584014" y="1702309"/>
            <a:ext cx="10377358" cy="629920"/>
          </a:xfrm>
          <a:prstGeom prst="rect">
            <a:avLst/>
          </a:prstGeom>
        </p:spPr>
        <p:txBody>
          <a:bodyPr anchor="t" rtlCol="false" tIns="0" lIns="0" bIns="0" rIns="0">
            <a:spAutoFit/>
          </a:bodyPr>
          <a:lstStyle/>
          <a:p>
            <a:pPr algn="l">
              <a:lnSpc>
                <a:spcPts val="5179"/>
              </a:lnSpc>
            </a:pPr>
            <a:r>
              <a:rPr lang="en-US" sz="3699">
                <a:solidFill>
                  <a:srgbClr val="2D2D2D"/>
                </a:solidFill>
                <a:latin typeface="DM Sans Bold"/>
                <a:ea typeface="DM Sans Bold"/>
                <a:cs typeface="DM Sans Bold"/>
                <a:sym typeface="DM Sans Bold"/>
              </a:rPr>
              <a:t>CAMPARISON OF LLMs </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212472" y="566165"/>
            <a:ext cx="11588603" cy="829821"/>
          </a:xfrm>
          <a:prstGeom prst="rect">
            <a:avLst/>
          </a:prstGeom>
        </p:spPr>
        <p:txBody>
          <a:bodyPr anchor="t" rtlCol="false" tIns="0" lIns="0" bIns="0" rIns="0">
            <a:spAutoFit/>
          </a:bodyPr>
          <a:lstStyle/>
          <a:p>
            <a:pPr algn="l">
              <a:lnSpc>
                <a:spcPts val="6801"/>
              </a:lnSpc>
            </a:pPr>
            <a:r>
              <a:rPr lang="en-US" sz="4857">
                <a:solidFill>
                  <a:srgbClr val="2D2D2D"/>
                </a:solidFill>
                <a:latin typeface="Fraunces Heavy"/>
                <a:ea typeface="Fraunces Heavy"/>
                <a:cs typeface="Fraunces Heavy"/>
                <a:sym typeface="Fraunces Heavy"/>
              </a:rPr>
              <a:t>LLM for Response</a:t>
            </a:r>
          </a:p>
        </p:txBody>
      </p:sp>
      <p:sp>
        <p:nvSpPr>
          <p:cNvPr name="TextBox 3" id="3"/>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4" id="4"/>
          <p:cNvSpPr txBox="true"/>
          <p:nvPr/>
        </p:nvSpPr>
        <p:spPr>
          <a:xfrm rot="0">
            <a:off x="135259" y="2264623"/>
            <a:ext cx="13744458"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2D2D2D"/>
                </a:solidFill>
                <a:latin typeface="DM Sans"/>
                <a:ea typeface="DM Sans"/>
                <a:cs typeface="DM Sans"/>
                <a:sym typeface="DM Sans"/>
              </a:rPr>
              <a:t>The LLM we are integrating for response is Gemma2</a:t>
            </a:r>
          </a:p>
        </p:txBody>
      </p:sp>
      <p:sp>
        <p:nvSpPr>
          <p:cNvPr name="TextBox 5" id="5"/>
          <p:cNvSpPr txBox="true"/>
          <p:nvPr/>
        </p:nvSpPr>
        <p:spPr>
          <a:xfrm rot="0">
            <a:off x="212472" y="3761318"/>
            <a:ext cx="10563129" cy="629920"/>
          </a:xfrm>
          <a:prstGeom prst="rect">
            <a:avLst/>
          </a:prstGeom>
        </p:spPr>
        <p:txBody>
          <a:bodyPr anchor="t" rtlCol="false" tIns="0" lIns="0" bIns="0" rIns="0">
            <a:spAutoFit/>
          </a:bodyPr>
          <a:lstStyle/>
          <a:p>
            <a:pPr algn="l">
              <a:lnSpc>
                <a:spcPts val="5179"/>
              </a:lnSpc>
            </a:pPr>
            <a:r>
              <a:rPr lang="en-US" sz="3699">
                <a:solidFill>
                  <a:srgbClr val="2D2D2D"/>
                </a:solidFill>
                <a:latin typeface="DM Sans Bold"/>
                <a:ea typeface="DM Sans Bold"/>
                <a:cs typeface="DM Sans Bold"/>
                <a:sym typeface="DM Sans Bold"/>
              </a:rPr>
              <a:t>Chaining operation for Gemma2 responses</a:t>
            </a:r>
            <a:r>
              <a:rPr lang="en-US" sz="3699">
                <a:solidFill>
                  <a:srgbClr val="2D2D2D"/>
                </a:solidFill>
                <a:latin typeface="DM Sans"/>
                <a:ea typeface="DM Sans"/>
                <a:cs typeface="DM Sans"/>
                <a:sym typeface="DM Sans"/>
              </a:rPr>
              <a:t> </a:t>
            </a:r>
          </a:p>
        </p:txBody>
      </p:sp>
      <p:sp>
        <p:nvSpPr>
          <p:cNvPr name="TextBox 6" id="6"/>
          <p:cNvSpPr txBox="true"/>
          <p:nvPr/>
        </p:nvSpPr>
        <p:spPr>
          <a:xfrm rot="0">
            <a:off x="789629" y="4775454"/>
            <a:ext cx="13744458" cy="1944370"/>
          </a:xfrm>
          <a:prstGeom prst="rect">
            <a:avLst/>
          </a:prstGeom>
        </p:spPr>
        <p:txBody>
          <a:bodyPr anchor="t" rtlCol="false" tIns="0" lIns="0" bIns="0" rIns="0">
            <a:spAutoFit/>
          </a:bodyPr>
          <a:lstStyle/>
          <a:p>
            <a:pPr algn="l">
              <a:lnSpc>
                <a:spcPts val="5179"/>
              </a:lnSpc>
            </a:pPr>
            <a:r>
              <a:rPr lang="en-US" sz="3699">
                <a:solidFill>
                  <a:srgbClr val="2D2D2D"/>
                </a:solidFill>
                <a:latin typeface="DM Sans"/>
                <a:ea typeface="DM Sans"/>
                <a:cs typeface="DM Sans"/>
                <a:sym typeface="DM Sans"/>
              </a:rPr>
              <a:t>Chains together operations using the pipe method to process the template through the Gemma2 model and parse the output.</a:t>
            </a:r>
          </a:p>
        </p:txBody>
      </p:sp>
      <p:sp>
        <p:nvSpPr>
          <p:cNvPr name="TextBox 7" id="7"/>
          <p:cNvSpPr txBox="true"/>
          <p:nvPr/>
        </p:nvSpPr>
        <p:spPr>
          <a:xfrm rot="0">
            <a:off x="212472" y="7100824"/>
            <a:ext cx="12281511" cy="629920"/>
          </a:xfrm>
          <a:prstGeom prst="rect">
            <a:avLst/>
          </a:prstGeom>
        </p:spPr>
        <p:txBody>
          <a:bodyPr anchor="t" rtlCol="false" tIns="0" lIns="0" bIns="0" rIns="0">
            <a:spAutoFit/>
          </a:bodyPr>
          <a:lstStyle/>
          <a:p>
            <a:pPr algn="l">
              <a:lnSpc>
                <a:spcPts val="5179"/>
              </a:lnSpc>
            </a:pPr>
            <a:r>
              <a:rPr lang="en-US" sz="3699">
                <a:solidFill>
                  <a:srgbClr val="2D2D2D"/>
                </a:solidFill>
                <a:latin typeface="DM Sans Bold"/>
                <a:ea typeface="DM Sans Bold"/>
                <a:cs typeface="DM Sans Bold"/>
                <a:sym typeface="DM Sans Bold"/>
              </a:rPr>
              <a:t>Streaming the responses (StreamingTextResponses)</a:t>
            </a:r>
          </a:p>
        </p:txBody>
      </p:sp>
      <p:sp>
        <p:nvSpPr>
          <p:cNvPr name="TextBox 8" id="8"/>
          <p:cNvSpPr txBox="true"/>
          <p:nvPr/>
        </p:nvSpPr>
        <p:spPr>
          <a:xfrm rot="0">
            <a:off x="401723" y="8245157"/>
            <a:ext cx="13744458" cy="1287145"/>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2D2D2D"/>
                </a:solidFill>
                <a:latin typeface="DM Sans"/>
                <a:ea typeface="DM Sans"/>
                <a:cs typeface="DM Sans"/>
                <a:sym typeface="DM Sans"/>
              </a:rPr>
              <a:t>Executing the chain of operations</a:t>
            </a:r>
          </a:p>
          <a:p>
            <a:pPr algn="l" marL="798829" indent="-399415" lvl="1">
              <a:lnSpc>
                <a:spcPts val="5179"/>
              </a:lnSpc>
              <a:buFont typeface="Arial"/>
              <a:buChar char="•"/>
            </a:pPr>
            <a:r>
              <a:rPr lang="en-US" sz="3699">
                <a:solidFill>
                  <a:srgbClr val="2D2D2D"/>
                </a:solidFill>
                <a:latin typeface="DM Sans"/>
                <a:ea typeface="DM Sans"/>
                <a:cs typeface="DM Sans"/>
                <a:sym typeface="DM Sans"/>
              </a:rPr>
              <a:t>Returns a StreamingTextResponse</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393153" y="566165"/>
            <a:ext cx="8992244" cy="596900"/>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DM Sans Bold"/>
                <a:ea typeface="DM Sans Bold"/>
                <a:cs typeface="DM Sans Bold"/>
                <a:sym typeface="DM Sans Bold"/>
              </a:rPr>
              <a:t>Sentiment Analysis Model Training</a:t>
            </a:r>
          </a:p>
        </p:txBody>
      </p:sp>
      <p:sp>
        <p:nvSpPr>
          <p:cNvPr name="TextBox 3" id="3"/>
          <p:cNvSpPr txBox="true"/>
          <p:nvPr/>
        </p:nvSpPr>
        <p:spPr>
          <a:xfrm rot="0">
            <a:off x="1815793" y="2313091"/>
            <a:ext cx="9857715" cy="1109345"/>
          </a:xfrm>
          <a:prstGeom prst="rect">
            <a:avLst/>
          </a:prstGeom>
        </p:spPr>
        <p:txBody>
          <a:bodyPr anchor="t" rtlCol="false" tIns="0" lIns="0" bIns="0" rIns="0">
            <a:spAutoFit/>
          </a:bodyPr>
          <a:lstStyle/>
          <a:p>
            <a:pPr algn="ctr" marL="690881" indent="-345440" lvl="1">
              <a:lnSpc>
                <a:spcPts val="4480"/>
              </a:lnSpc>
              <a:buFont typeface="Arial"/>
              <a:buChar char="•"/>
            </a:pPr>
            <a:r>
              <a:rPr lang="en-US" sz="3200">
                <a:solidFill>
                  <a:srgbClr val="000000"/>
                </a:solidFill>
                <a:latin typeface="DM Sans"/>
                <a:ea typeface="DM Sans"/>
                <a:cs typeface="DM Sans"/>
                <a:sym typeface="DM Sans"/>
              </a:rPr>
              <a:t>comprises a total of 13,191 entries, each associated with a specific emotional label.</a:t>
            </a:r>
          </a:p>
        </p:txBody>
      </p:sp>
      <p:sp>
        <p:nvSpPr>
          <p:cNvPr name="TextBox 4" id="4"/>
          <p:cNvSpPr txBox="true"/>
          <p:nvPr/>
        </p:nvSpPr>
        <p:spPr>
          <a:xfrm rot="0">
            <a:off x="-256003" y="1439966"/>
            <a:ext cx="8992244" cy="596900"/>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DM Sans Bold"/>
                <a:ea typeface="DM Sans Bold"/>
                <a:cs typeface="DM Sans Bold"/>
                <a:sym typeface="DM Sans Bold"/>
              </a:rPr>
              <a:t>Dataset</a:t>
            </a:r>
          </a:p>
        </p:txBody>
      </p:sp>
      <p:sp>
        <p:nvSpPr>
          <p:cNvPr name="TextBox 5" id="5"/>
          <p:cNvSpPr txBox="true"/>
          <p:nvPr/>
        </p:nvSpPr>
        <p:spPr>
          <a:xfrm rot="0">
            <a:off x="12866130" y="2717384"/>
            <a:ext cx="3739307" cy="2947450"/>
          </a:xfrm>
          <a:prstGeom prst="rect">
            <a:avLst/>
          </a:prstGeom>
        </p:spPr>
        <p:txBody>
          <a:bodyPr anchor="t" rtlCol="false" tIns="0" lIns="0" bIns="0" rIns="0">
            <a:spAutoFit/>
          </a:bodyPr>
          <a:lstStyle/>
          <a:p>
            <a:pPr algn="ctr">
              <a:lnSpc>
                <a:spcPts val="3967"/>
              </a:lnSpc>
              <a:spcBef>
                <a:spcPct val="0"/>
              </a:spcBef>
            </a:pPr>
            <a:r>
              <a:rPr lang="en-US" sz="2833">
                <a:solidFill>
                  <a:srgbClr val="000000"/>
                </a:solidFill>
                <a:latin typeface="DM Sans Bold"/>
                <a:ea typeface="DM Sans Bold"/>
                <a:cs typeface="DM Sans Bold"/>
                <a:sym typeface="DM Sans Bold"/>
              </a:rPr>
              <a:t>Emotional Categories</a:t>
            </a:r>
          </a:p>
          <a:p>
            <a:pPr algn="ctr" marL="611783" indent="-305892" lvl="1">
              <a:lnSpc>
                <a:spcPts val="3967"/>
              </a:lnSpc>
              <a:buFont typeface="Arial"/>
              <a:buChar char="•"/>
            </a:pPr>
            <a:r>
              <a:rPr lang="en-US" sz="2833">
                <a:solidFill>
                  <a:srgbClr val="000000"/>
                </a:solidFill>
                <a:latin typeface="DM Sans"/>
                <a:ea typeface="DM Sans"/>
                <a:cs typeface="DM Sans"/>
                <a:sym typeface="DM Sans"/>
              </a:rPr>
              <a:t>Joy</a:t>
            </a:r>
          </a:p>
          <a:p>
            <a:pPr algn="ctr" marL="611783" indent="-305892" lvl="1">
              <a:lnSpc>
                <a:spcPts val="3967"/>
              </a:lnSpc>
              <a:buFont typeface="Arial"/>
              <a:buChar char="•"/>
            </a:pPr>
            <a:r>
              <a:rPr lang="en-US" sz="2833">
                <a:solidFill>
                  <a:srgbClr val="000000"/>
                </a:solidFill>
                <a:latin typeface="DM Sans"/>
                <a:ea typeface="DM Sans"/>
                <a:cs typeface="DM Sans"/>
                <a:sym typeface="DM Sans"/>
              </a:rPr>
              <a:t>Sadness </a:t>
            </a:r>
          </a:p>
          <a:p>
            <a:pPr algn="ctr" marL="611783" indent="-305892" lvl="1">
              <a:lnSpc>
                <a:spcPts val="3967"/>
              </a:lnSpc>
              <a:buFont typeface="Arial"/>
              <a:buChar char="•"/>
            </a:pPr>
            <a:r>
              <a:rPr lang="en-US" sz="2833">
                <a:solidFill>
                  <a:srgbClr val="000000"/>
                </a:solidFill>
                <a:latin typeface="DM Sans"/>
                <a:ea typeface="DM Sans"/>
                <a:cs typeface="DM Sans"/>
                <a:sym typeface="DM Sans"/>
              </a:rPr>
              <a:t>Anger </a:t>
            </a:r>
          </a:p>
          <a:p>
            <a:pPr algn="ctr" marL="611783" indent="-305892" lvl="1">
              <a:lnSpc>
                <a:spcPts val="3967"/>
              </a:lnSpc>
              <a:buFont typeface="Arial"/>
              <a:buChar char="•"/>
            </a:pPr>
            <a:r>
              <a:rPr lang="en-US" sz="2833">
                <a:solidFill>
                  <a:srgbClr val="000000"/>
                </a:solidFill>
                <a:latin typeface="DM Sans"/>
                <a:ea typeface="DM Sans"/>
                <a:cs typeface="DM Sans"/>
                <a:sym typeface="DM Sans"/>
              </a:rPr>
              <a:t>Fear </a:t>
            </a:r>
          </a:p>
          <a:p>
            <a:pPr algn="ctr" marL="611783" indent="-305892" lvl="1">
              <a:lnSpc>
                <a:spcPts val="3967"/>
              </a:lnSpc>
              <a:buFont typeface="Arial"/>
              <a:buChar char="•"/>
            </a:pPr>
            <a:r>
              <a:rPr lang="en-US" sz="2833">
                <a:solidFill>
                  <a:srgbClr val="000000"/>
                </a:solidFill>
                <a:latin typeface="DM Sans"/>
                <a:ea typeface="DM Sans"/>
                <a:cs typeface="DM Sans"/>
                <a:sym typeface="DM Sans"/>
              </a:rPr>
              <a:t>Neutral </a:t>
            </a:r>
          </a:p>
        </p:txBody>
      </p:sp>
      <p:sp>
        <p:nvSpPr>
          <p:cNvPr name="TextBox 6" id="6"/>
          <p:cNvSpPr txBox="true"/>
          <p:nvPr/>
        </p:nvSpPr>
        <p:spPr>
          <a:xfrm rot="0">
            <a:off x="1531515" y="3837955"/>
            <a:ext cx="10426270" cy="1109345"/>
          </a:xfrm>
          <a:prstGeom prst="rect">
            <a:avLst/>
          </a:prstGeom>
        </p:spPr>
        <p:txBody>
          <a:bodyPr anchor="t" rtlCol="false" tIns="0" lIns="0" bIns="0" rIns="0">
            <a:spAutoFit/>
          </a:bodyPr>
          <a:lstStyle/>
          <a:p>
            <a:pPr algn="ctr" marL="690881" indent="-345440" lvl="1">
              <a:lnSpc>
                <a:spcPts val="4480"/>
              </a:lnSpc>
              <a:buFont typeface="Arial"/>
              <a:buChar char="•"/>
            </a:pPr>
            <a:r>
              <a:rPr lang="en-US" sz="3200">
                <a:solidFill>
                  <a:srgbClr val="000000"/>
                </a:solidFill>
                <a:latin typeface="DM Sans"/>
                <a:ea typeface="DM Sans"/>
                <a:cs typeface="DM Sans"/>
                <a:sym typeface="DM Sans"/>
              </a:rPr>
              <a:t>The dataset was split into training and testing sets with a ratio of 80% for training and 20% for testing.   </a:t>
            </a:r>
          </a:p>
        </p:txBody>
      </p:sp>
      <p:sp>
        <p:nvSpPr>
          <p:cNvPr name="TextBox 7" id="7"/>
          <p:cNvSpPr txBox="true"/>
          <p:nvPr/>
        </p:nvSpPr>
        <p:spPr>
          <a:xfrm rot="0">
            <a:off x="1531515" y="5362819"/>
            <a:ext cx="9910975" cy="1109345"/>
          </a:xfrm>
          <a:prstGeom prst="rect">
            <a:avLst/>
          </a:prstGeom>
        </p:spPr>
        <p:txBody>
          <a:bodyPr anchor="t" rtlCol="false" tIns="0" lIns="0" bIns="0" rIns="0">
            <a:spAutoFit/>
          </a:bodyPr>
          <a:lstStyle/>
          <a:p>
            <a:pPr algn="ctr" marL="690881" indent="-345440" lvl="1">
              <a:lnSpc>
                <a:spcPts val="4480"/>
              </a:lnSpc>
              <a:buFont typeface="Arial"/>
              <a:buChar char="•"/>
            </a:pPr>
            <a:r>
              <a:rPr lang="en-US" sz="3200">
                <a:solidFill>
                  <a:srgbClr val="000000"/>
                </a:solidFill>
                <a:latin typeface="DM Sans"/>
                <a:ea typeface="DM Sans"/>
                <a:cs typeface="DM Sans"/>
                <a:sym typeface="DM Sans"/>
              </a:rPr>
              <a:t>The dataset was compiled by integrating two distinct sources obtained from Kaggle</a:t>
            </a:r>
          </a:p>
        </p:txBody>
      </p:sp>
      <p:sp>
        <p:nvSpPr>
          <p:cNvPr name="TextBox 8" id="8"/>
          <p:cNvSpPr txBox="true"/>
          <p:nvPr/>
        </p:nvSpPr>
        <p:spPr>
          <a:xfrm rot="0">
            <a:off x="1531515" y="7041970"/>
            <a:ext cx="9705885" cy="1671320"/>
          </a:xfrm>
          <a:prstGeom prst="rect">
            <a:avLst/>
          </a:prstGeom>
        </p:spPr>
        <p:txBody>
          <a:bodyPr anchor="t" rtlCol="false" tIns="0" lIns="0" bIns="0" rIns="0">
            <a:spAutoFit/>
          </a:bodyPr>
          <a:lstStyle/>
          <a:p>
            <a:pPr algn="ctr" marL="690881" indent="-345440" lvl="1">
              <a:lnSpc>
                <a:spcPts val="4480"/>
              </a:lnSpc>
              <a:buFont typeface="Arial"/>
              <a:buChar char="•"/>
            </a:pPr>
            <a:r>
              <a:rPr lang="en-US" sz="3200">
                <a:solidFill>
                  <a:srgbClr val="000000"/>
                </a:solidFill>
                <a:latin typeface="DM Sans"/>
                <a:ea typeface="DM Sans"/>
                <a:cs typeface="DM Sans"/>
                <a:sym typeface="DM Sans"/>
              </a:rPr>
              <a:t>2,000 entries were manually added by analyzing day-to-day conversations with chatbot.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0" y="2004838"/>
            <a:ext cx="17894847" cy="5322830"/>
          </a:xfrm>
          <a:custGeom>
            <a:avLst/>
            <a:gdLst/>
            <a:ahLst/>
            <a:cxnLst/>
            <a:rect r="r" b="b" t="t" l="l"/>
            <a:pathLst>
              <a:path h="5322830" w="17894847">
                <a:moveTo>
                  <a:pt x="0" y="0"/>
                </a:moveTo>
                <a:lnTo>
                  <a:pt x="17894847" y="0"/>
                </a:lnTo>
                <a:lnTo>
                  <a:pt x="17894847" y="5322830"/>
                </a:lnTo>
                <a:lnTo>
                  <a:pt x="0" y="5322830"/>
                </a:lnTo>
                <a:lnTo>
                  <a:pt x="0" y="0"/>
                </a:lnTo>
                <a:close/>
              </a:path>
            </a:pathLst>
          </a:custGeom>
          <a:blipFill>
            <a:blip r:embed="rId2"/>
            <a:stretch>
              <a:fillRect l="0" t="0" r="0" b="0"/>
            </a:stretch>
          </a:blipFill>
        </p:spPr>
      </p:sp>
      <p:sp>
        <p:nvSpPr>
          <p:cNvPr name="TextBox 3" id="3"/>
          <p:cNvSpPr txBox="true"/>
          <p:nvPr/>
        </p:nvSpPr>
        <p:spPr>
          <a:xfrm rot="0">
            <a:off x="443250" y="431800"/>
            <a:ext cx="8992244" cy="596900"/>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DM Sans Bold"/>
                <a:ea typeface="DM Sans Bold"/>
                <a:cs typeface="DM Sans Bold"/>
                <a:sym typeface="DM Sans Bold"/>
              </a:rPr>
              <a:t>Sentiment Analysis Model Training</a:t>
            </a:r>
          </a:p>
        </p:txBody>
      </p:sp>
      <p:sp>
        <p:nvSpPr>
          <p:cNvPr name="TextBox 4" id="4"/>
          <p:cNvSpPr txBox="true"/>
          <p:nvPr/>
        </p:nvSpPr>
        <p:spPr>
          <a:xfrm rot="0">
            <a:off x="1606263" y="1317255"/>
            <a:ext cx="5765981" cy="547370"/>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DM Sans Bold"/>
                <a:ea typeface="DM Sans Bold"/>
                <a:cs typeface="DM Sans Bold"/>
                <a:sym typeface="DM Sans Bold"/>
              </a:rPr>
              <a:t> Model 1 explanation</a:t>
            </a:r>
          </a:p>
        </p:txBody>
      </p:sp>
      <p:sp>
        <p:nvSpPr>
          <p:cNvPr name="TextBox 5" id="5"/>
          <p:cNvSpPr txBox="true"/>
          <p:nvPr/>
        </p:nvSpPr>
        <p:spPr>
          <a:xfrm rot="0">
            <a:off x="-275323" y="7004519"/>
            <a:ext cx="5765981" cy="43878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DM Sans Bold"/>
                <a:ea typeface="DM Sans Bold"/>
                <a:cs typeface="DM Sans Bold"/>
                <a:sym typeface="DM Sans Bold"/>
              </a:rPr>
              <a:t> Preprocess data</a:t>
            </a:r>
          </a:p>
        </p:txBody>
      </p:sp>
      <p:sp>
        <p:nvSpPr>
          <p:cNvPr name="TextBox 6" id="6"/>
          <p:cNvSpPr txBox="true"/>
          <p:nvPr/>
        </p:nvSpPr>
        <p:spPr>
          <a:xfrm rot="0">
            <a:off x="-1912028" y="7748104"/>
            <a:ext cx="18568545" cy="931545"/>
          </a:xfrm>
          <a:prstGeom prst="rect">
            <a:avLst/>
          </a:prstGeom>
        </p:spPr>
        <p:txBody>
          <a:bodyPr anchor="t" rtlCol="false" tIns="0" lIns="0" bIns="0" rIns="0">
            <a:spAutoFit/>
          </a:bodyPr>
          <a:lstStyle/>
          <a:p>
            <a:pPr algn="ctr" marL="582933" indent="-291467" lvl="1">
              <a:lnSpc>
                <a:spcPts val="3780"/>
              </a:lnSpc>
              <a:buFont typeface="Arial"/>
              <a:buChar char="•"/>
            </a:pPr>
            <a:r>
              <a:rPr lang="en-US" sz="2700">
                <a:solidFill>
                  <a:srgbClr val="000000"/>
                </a:solidFill>
                <a:latin typeface="DM Sans"/>
                <a:ea typeface="DM Sans"/>
                <a:cs typeface="DM Sans"/>
                <a:sym typeface="DM Sans"/>
              </a:rPr>
              <a:t>Drops rows with missing values, Removes special characters, converts text to lowercase,  </a:t>
            </a:r>
          </a:p>
          <a:p>
            <a:pPr algn="ctr" marL="582933" indent="-291467" lvl="1">
              <a:lnSpc>
                <a:spcPts val="3780"/>
              </a:lnSpc>
              <a:buFont typeface="Arial"/>
              <a:buChar char="•"/>
            </a:pPr>
            <a:r>
              <a:rPr lang="en-US" sz="2700">
                <a:solidFill>
                  <a:srgbClr val="000000"/>
                </a:solidFill>
                <a:latin typeface="DM Sans"/>
                <a:ea typeface="DM Sans"/>
                <a:cs typeface="DM Sans"/>
                <a:sym typeface="DM Sans"/>
              </a:rPr>
              <a:t>removes stopwords, stemm them</a:t>
            </a:r>
          </a:p>
        </p:txBody>
      </p:sp>
      <p:sp>
        <p:nvSpPr>
          <p:cNvPr name="TextBox 7" id="7"/>
          <p:cNvSpPr txBox="true"/>
          <p:nvPr/>
        </p:nvSpPr>
        <p:spPr>
          <a:xfrm rot="0">
            <a:off x="675060" y="8939280"/>
            <a:ext cx="9631196" cy="455295"/>
          </a:xfrm>
          <a:prstGeom prst="rect">
            <a:avLst/>
          </a:prstGeom>
        </p:spPr>
        <p:txBody>
          <a:bodyPr anchor="t" rtlCol="false" tIns="0" lIns="0" bIns="0" rIns="0">
            <a:spAutoFit/>
          </a:bodyPr>
          <a:lstStyle/>
          <a:p>
            <a:pPr algn="ctr">
              <a:lnSpc>
                <a:spcPts val="3780"/>
              </a:lnSpc>
            </a:pPr>
            <a:r>
              <a:rPr lang="en-US" sz="2700">
                <a:solidFill>
                  <a:srgbClr val="000000"/>
                </a:solidFill>
                <a:latin typeface="DM Sans Bold"/>
                <a:ea typeface="DM Sans Bold"/>
                <a:cs typeface="DM Sans Bold"/>
                <a:sym typeface="DM Sans Bold"/>
              </a:rPr>
              <a:t>load glove embeddings: </a:t>
            </a:r>
            <a:r>
              <a:rPr lang="en-US" sz="2700">
                <a:solidFill>
                  <a:srgbClr val="000000"/>
                </a:solidFill>
                <a:latin typeface="DM Sans"/>
                <a:ea typeface="DM Sans"/>
                <a:cs typeface="DM Sans"/>
                <a:sym typeface="DM Sans"/>
              </a:rPr>
              <a:t>load them in dict (word, vector)</a:t>
            </a:r>
          </a:p>
        </p:txBody>
      </p:sp>
      <p:sp>
        <p:nvSpPr>
          <p:cNvPr name="TextBox 8" id="8"/>
          <p:cNvSpPr txBox="true"/>
          <p:nvPr/>
        </p:nvSpPr>
        <p:spPr>
          <a:xfrm rot="0">
            <a:off x="443250" y="9654206"/>
            <a:ext cx="8892050" cy="455295"/>
          </a:xfrm>
          <a:prstGeom prst="rect">
            <a:avLst/>
          </a:prstGeom>
        </p:spPr>
        <p:txBody>
          <a:bodyPr anchor="t" rtlCol="false" tIns="0" lIns="0" bIns="0" rIns="0">
            <a:spAutoFit/>
          </a:bodyPr>
          <a:lstStyle/>
          <a:p>
            <a:pPr algn="ctr">
              <a:lnSpc>
                <a:spcPts val="3780"/>
              </a:lnSpc>
            </a:pPr>
            <a:r>
              <a:rPr lang="en-US" sz="2700">
                <a:solidFill>
                  <a:srgbClr val="000000"/>
                </a:solidFill>
                <a:latin typeface="DM Sans Bold"/>
                <a:ea typeface="DM Sans Bold"/>
                <a:cs typeface="DM Sans Bold"/>
                <a:sym typeface="DM Sans Bold"/>
              </a:rPr>
              <a:t> Tokenize Text and create embedding matrix</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3570531" y="1159708"/>
            <a:ext cx="3882971" cy="8683313"/>
          </a:xfrm>
          <a:custGeom>
            <a:avLst/>
            <a:gdLst/>
            <a:ahLst/>
            <a:cxnLst/>
            <a:rect r="r" b="b" t="t" l="l"/>
            <a:pathLst>
              <a:path h="8683313" w="3882971">
                <a:moveTo>
                  <a:pt x="0" y="0"/>
                </a:moveTo>
                <a:lnTo>
                  <a:pt x="3882971" y="0"/>
                </a:lnTo>
                <a:lnTo>
                  <a:pt x="3882971" y="8683313"/>
                </a:lnTo>
                <a:lnTo>
                  <a:pt x="0" y="8683313"/>
                </a:lnTo>
                <a:lnTo>
                  <a:pt x="0" y="0"/>
                </a:lnTo>
                <a:close/>
              </a:path>
            </a:pathLst>
          </a:custGeom>
          <a:blipFill>
            <a:blip r:embed="rId2"/>
            <a:stretch>
              <a:fillRect l="0" t="0" r="-5179" b="0"/>
            </a:stretch>
          </a:blipFill>
        </p:spPr>
      </p:sp>
      <p:sp>
        <p:nvSpPr>
          <p:cNvPr name="Freeform 3" id="3"/>
          <p:cNvSpPr/>
          <p:nvPr/>
        </p:nvSpPr>
        <p:spPr>
          <a:xfrm flipH="false" flipV="false" rot="0">
            <a:off x="9416514" y="1159708"/>
            <a:ext cx="3472479" cy="8397383"/>
          </a:xfrm>
          <a:custGeom>
            <a:avLst/>
            <a:gdLst/>
            <a:ahLst/>
            <a:cxnLst/>
            <a:rect r="r" b="b" t="t" l="l"/>
            <a:pathLst>
              <a:path h="8397383" w="3472479">
                <a:moveTo>
                  <a:pt x="0" y="0"/>
                </a:moveTo>
                <a:lnTo>
                  <a:pt x="3472479" y="0"/>
                </a:lnTo>
                <a:lnTo>
                  <a:pt x="3472479" y="8397383"/>
                </a:lnTo>
                <a:lnTo>
                  <a:pt x="0" y="8397383"/>
                </a:lnTo>
                <a:lnTo>
                  <a:pt x="0" y="0"/>
                </a:lnTo>
                <a:close/>
              </a:path>
            </a:pathLst>
          </a:custGeom>
          <a:blipFill>
            <a:blip r:embed="rId3"/>
            <a:stretch>
              <a:fillRect l="0" t="0" r="-2730" b="0"/>
            </a:stretch>
          </a:blipFill>
        </p:spPr>
      </p:sp>
      <p:sp>
        <p:nvSpPr>
          <p:cNvPr name="TextBox 4" id="4"/>
          <p:cNvSpPr txBox="true"/>
          <p:nvPr/>
        </p:nvSpPr>
        <p:spPr>
          <a:xfrm rot="0">
            <a:off x="744569" y="481330"/>
            <a:ext cx="6540118" cy="62992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DM Sans Bold"/>
                <a:ea typeface="DM Sans Bold"/>
                <a:cs typeface="DM Sans Bold"/>
                <a:sym typeface="DM Sans Bold"/>
              </a:rPr>
              <a:t>N</a:t>
            </a:r>
            <a:r>
              <a:rPr lang="en-US" sz="3699">
                <a:solidFill>
                  <a:srgbClr val="000000"/>
                </a:solidFill>
                <a:latin typeface="DM Sans Bold"/>
                <a:ea typeface="DM Sans Bold"/>
                <a:cs typeface="DM Sans Bold"/>
                <a:sym typeface="DM Sans Bold"/>
              </a:rPr>
              <a:t>eural network architecture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745909"/>
            <a:ext cx="8283755" cy="6647573"/>
          </a:xfrm>
          <a:custGeom>
            <a:avLst/>
            <a:gdLst/>
            <a:ahLst/>
            <a:cxnLst/>
            <a:rect r="r" b="b" t="t" l="l"/>
            <a:pathLst>
              <a:path h="6647573" w="8283755">
                <a:moveTo>
                  <a:pt x="0" y="0"/>
                </a:moveTo>
                <a:lnTo>
                  <a:pt x="8283755" y="0"/>
                </a:lnTo>
                <a:lnTo>
                  <a:pt x="8283755" y="6647573"/>
                </a:lnTo>
                <a:lnTo>
                  <a:pt x="0" y="6647573"/>
                </a:lnTo>
                <a:lnTo>
                  <a:pt x="0" y="0"/>
                </a:lnTo>
                <a:close/>
              </a:path>
            </a:pathLst>
          </a:custGeom>
          <a:blipFill>
            <a:blip r:embed="rId2"/>
            <a:stretch>
              <a:fillRect l="0" t="0" r="0" b="0"/>
            </a:stretch>
          </a:blipFill>
        </p:spPr>
      </p:sp>
      <p:sp>
        <p:nvSpPr>
          <p:cNvPr name="Freeform 3" id="3"/>
          <p:cNvSpPr/>
          <p:nvPr/>
        </p:nvSpPr>
        <p:spPr>
          <a:xfrm flipH="false" flipV="false" rot="0">
            <a:off x="9749525" y="2745909"/>
            <a:ext cx="8096763" cy="6647573"/>
          </a:xfrm>
          <a:custGeom>
            <a:avLst/>
            <a:gdLst/>
            <a:ahLst/>
            <a:cxnLst/>
            <a:rect r="r" b="b" t="t" l="l"/>
            <a:pathLst>
              <a:path h="6647573" w="8096763">
                <a:moveTo>
                  <a:pt x="0" y="0"/>
                </a:moveTo>
                <a:lnTo>
                  <a:pt x="8096762" y="0"/>
                </a:lnTo>
                <a:lnTo>
                  <a:pt x="8096762" y="6647573"/>
                </a:lnTo>
                <a:lnTo>
                  <a:pt x="0" y="6647573"/>
                </a:lnTo>
                <a:lnTo>
                  <a:pt x="0" y="0"/>
                </a:lnTo>
                <a:close/>
              </a:path>
            </a:pathLst>
          </a:custGeom>
          <a:blipFill>
            <a:blip r:embed="rId3"/>
            <a:stretch>
              <a:fillRect l="0" t="0" r="0" b="0"/>
            </a:stretch>
          </a:blipFill>
        </p:spPr>
      </p:sp>
      <p:sp>
        <p:nvSpPr>
          <p:cNvPr name="TextBox 4" id="4"/>
          <p:cNvSpPr txBox="true"/>
          <p:nvPr/>
        </p:nvSpPr>
        <p:spPr>
          <a:xfrm rot="0">
            <a:off x="546320" y="543881"/>
            <a:ext cx="7350607" cy="1321191"/>
          </a:xfrm>
          <a:prstGeom prst="rect">
            <a:avLst/>
          </a:prstGeom>
        </p:spPr>
        <p:txBody>
          <a:bodyPr anchor="t" rtlCol="false" tIns="0" lIns="0" bIns="0" rIns="0">
            <a:spAutoFit/>
          </a:bodyPr>
          <a:lstStyle/>
          <a:p>
            <a:pPr algn="ctr">
              <a:lnSpc>
                <a:spcPts val="5370"/>
              </a:lnSpc>
              <a:spcBef>
                <a:spcPct val="0"/>
              </a:spcBef>
            </a:pPr>
            <a:r>
              <a:rPr lang="en-US" sz="3836">
                <a:solidFill>
                  <a:srgbClr val="000000"/>
                </a:solidFill>
                <a:latin typeface="DM Sans Bold"/>
                <a:ea typeface="DM Sans Bold"/>
                <a:cs typeface="DM Sans Bold"/>
                <a:sym typeface="DM Sans Bold"/>
              </a:rPr>
              <a:t>Training and Validation Accuracy and Loss</a:t>
            </a:r>
          </a:p>
        </p:txBody>
      </p:sp>
      <p:sp>
        <p:nvSpPr>
          <p:cNvPr name="TextBox 5" id="5"/>
          <p:cNvSpPr txBox="true"/>
          <p:nvPr/>
        </p:nvSpPr>
        <p:spPr>
          <a:xfrm rot="0">
            <a:off x="10527635" y="759143"/>
            <a:ext cx="6910239" cy="1672120"/>
          </a:xfrm>
          <a:prstGeom prst="rect">
            <a:avLst/>
          </a:prstGeom>
        </p:spPr>
        <p:txBody>
          <a:bodyPr anchor="t" rtlCol="false" tIns="0" lIns="0" bIns="0" rIns="0">
            <a:spAutoFit/>
          </a:bodyPr>
          <a:lstStyle/>
          <a:p>
            <a:pPr algn="ctr" marL="684076" indent="-342038" lvl="1">
              <a:lnSpc>
                <a:spcPts val="4435"/>
              </a:lnSpc>
              <a:buFont typeface="Arial"/>
              <a:buChar char="•"/>
            </a:pPr>
            <a:r>
              <a:rPr lang="en-US" sz="3168">
                <a:solidFill>
                  <a:srgbClr val="000000"/>
                </a:solidFill>
                <a:latin typeface="DM Sans"/>
                <a:ea typeface="DM Sans"/>
                <a:cs typeface="DM Sans"/>
                <a:sym typeface="DM Sans"/>
              </a:rPr>
              <a:t>Training and Validation Alignment</a:t>
            </a:r>
          </a:p>
          <a:p>
            <a:pPr algn="ctr" marL="684076" indent="-342038" lvl="1">
              <a:lnSpc>
                <a:spcPts val="4435"/>
              </a:lnSpc>
              <a:buFont typeface="Arial"/>
              <a:buChar char="•"/>
            </a:pPr>
            <a:r>
              <a:rPr lang="en-US" sz="3168">
                <a:solidFill>
                  <a:srgbClr val="000000"/>
                </a:solidFill>
                <a:latin typeface="DM Sans"/>
                <a:ea typeface="DM Sans"/>
                <a:cs typeface="DM Sans"/>
                <a:sym typeface="DM Sans"/>
              </a:rPr>
              <a:t>Model Generalization</a:t>
            </a:r>
          </a:p>
          <a:p>
            <a:pPr algn="ctr" marL="684076" indent="-342038" lvl="1">
              <a:lnSpc>
                <a:spcPts val="4435"/>
              </a:lnSpc>
              <a:buFont typeface="Arial"/>
              <a:buChar char="•"/>
            </a:pPr>
            <a:r>
              <a:rPr lang="en-US" sz="3168">
                <a:solidFill>
                  <a:srgbClr val="000000"/>
                </a:solidFill>
                <a:latin typeface="DM Sans"/>
                <a:ea typeface="DM Sans"/>
                <a:cs typeface="DM Sans"/>
                <a:sym typeface="DM Sans"/>
              </a:rPr>
              <a:t>Early Stabilization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8616996" y="46422"/>
            <a:ext cx="9671004" cy="10287000"/>
          </a:xfrm>
          <a:custGeom>
            <a:avLst/>
            <a:gdLst/>
            <a:ahLst/>
            <a:cxnLst/>
            <a:rect r="r" b="b" t="t" l="l"/>
            <a:pathLst>
              <a:path h="10287000" w="9671004">
                <a:moveTo>
                  <a:pt x="0" y="0"/>
                </a:moveTo>
                <a:lnTo>
                  <a:pt x="9671004" y="0"/>
                </a:lnTo>
                <a:lnTo>
                  <a:pt x="9671004" y="10287000"/>
                </a:lnTo>
                <a:lnTo>
                  <a:pt x="0" y="10287000"/>
                </a:lnTo>
                <a:lnTo>
                  <a:pt x="0" y="0"/>
                </a:lnTo>
                <a:close/>
              </a:path>
            </a:pathLst>
          </a:custGeom>
          <a:blipFill>
            <a:blip r:embed="rId2"/>
            <a:stretch>
              <a:fillRect l="0" t="-1311" r="0" b="-1311"/>
            </a:stretch>
          </a:blipFill>
        </p:spPr>
      </p:sp>
      <p:sp>
        <p:nvSpPr>
          <p:cNvPr name="TextBox 3" id="3"/>
          <p:cNvSpPr txBox="true"/>
          <p:nvPr/>
        </p:nvSpPr>
        <p:spPr>
          <a:xfrm rot="0">
            <a:off x="787957" y="1732209"/>
            <a:ext cx="2587347" cy="481330"/>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DM Sans Bold"/>
                <a:ea typeface="DM Sans Bold"/>
                <a:cs typeface="DM Sans Bold"/>
                <a:sym typeface="DM Sans Bold"/>
              </a:rPr>
              <a:t>1. Load Dataset</a:t>
            </a:r>
          </a:p>
        </p:txBody>
      </p:sp>
      <p:sp>
        <p:nvSpPr>
          <p:cNvPr name="TextBox 4" id="4"/>
          <p:cNvSpPr txBox="true"/>
          <p:nvPr/>
        </p:nvSpPr>
        <p:spPr>
          <a:xfrm rot="0">
            <a:off x="787957" y="2427606"/>
            <a:ext cx="3238431" cy="481330"/>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DM Sans Bold"/>
                <a:ea typeface="DM Sans Bold"/>
                <a:cs typeface="DM Sans Bold"/>
                <a:sym typeface="DM Sans Bold"/>
              </a:rPr>
              <a:t>2. Preprocess Data</a:t>
            </a:r>
          </a:p>
        </p:txBody>
      </p:sp>
      <p:sp>
        <p:nvSpPr>
          <p:cNvPr name="TextBox 5" id="5"/>
          <p:cNvSpPr txBox="true"/>
          <p:nvPr/>
        </p:nvSpPr>
        <p:spPr>
          <a:xfrm rot="0">
            <a:off x="326361" y="2929323"/>
            <a:ext cx="3700027" cy="481330"/>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DM Sans Bold"/>
                <a:ea typeface="DM Sans Bold"/>
                <a:cs typeface="DM Sans Bold"/>
                <a:sym typeface="DM Sans Bold"/>
              </a:rPr>
              <a:t>3. Encode Labels</a:t>
            </a:r>
          </a:p>
        </p:txBody>
      </p:sp>
      <p:sp>
        <p:nvSpPr>
          <p:cNvPr name="TextBox 6" id="6"/>
          <p:cNvSpPr txBox="true"/>
          <p:nvPr/>
        </p:nvSpPr>
        <p:spPr>
          <a:xfrm rot="0">
            <a:off x="732751" y="3429703"/>
            <a:ext cx="6587273" cy="1471930"/>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DM Sans Bold"/>
                <a:ea typeface="DM Sans Bold"/>
                <a:cs typeface="DM Sans Bold"/>
                <a:sym typeface="DM Sans Bold"/>
              </a:rPr>
              <a:t>4. Split Data into Train, Validation, and Test Sets</a:t>
            </a:r>
          </a:p>
          <a:p>
            <a:pPr algn="ctr">
              <a:lnSpc>
                <a:spcPts val="3920"/>
              </a:lnSpc>
              <a:spcBef>
                <a:spcPct val="0"/>
              </a:spcBef>
            </a:pPr>
          </a:p>
        </p:txBody>
      </p:sp>
      <p:sp>
        <p:nvSpPr>
          <p:cNvPr name="TextBox 7" id="7"/>
          <p:cNvSpPr txBox="true"/>
          <p:nvPr/>
        </p:nvSpPr>
        <p:spPr>
          <a:xfrm rot="0">
            <a:off x="755768" y="4374577"/>
            <a:ext cx="7216259" cy="481330"/>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DM Sans Bold"/>
                <a:ea typeface="DM Sans Bold"/>
                <a:cs typeface="DM Sans Bold"/>
                <a:sym typeface="DM Sans Bold"/>
              </a:rPr>
              <a:t>5. Load and Tokenize with BERT Tokenizer </a:t>
            </a:r>
          </a:p>
        </p:txBody>
      </p:sp>
      <p:sp>
        <p:nvSpPr>
          <p:cNvPr name="TextBox 8" id="8"/>
          <p:cNvSpPr txBox="true"/>
          <p:nvPr/>
        </p:nvSpPr>
        <p:spPr>
          <a:xfrm rot="0">
            <a:off x="674370" y="4920682"/>
            <a:ext cx="3296007" cy="481330"/>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DM Sans Bold"/>
                <a:ea typeface="DM Sans Bold"/>
                <a:cs typeface="DM Sans Bold"/>
                <a:sym typeface="DM Sans Bold"/>
              </a:rPr>
              <a:t>6. Create Datasets </a:t>
            </a:r>
          </a:p>
        </p:txBody>
      </p:sp>
      <p:sp>
        <p:nvSpPr>
          <p:cNvPr name="TextBox 9" id="9"/>
          <p:cNvSpPr txBox="true"/>
          <p:nvPr/>
        </p:nvSpPr>
        <p:spPr>
          <a:xfrm rot="0">
            <a:off x="446931" y="5466788"/>
            <a:ext cx="6338233" cy="976630"/>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DM Sans Bold"/>
                <a:ea typeface="DM Sans Bold"/>
                <a:cs typeface="DM Sans Bold"/>
                <a:sym typeface="DM Sans Bold"/>
              </a:rPr>
              <a:t>7. Load Pretrained BERT Model for Sequence Classification</a:t>
            </a:r>
          </a:p>
        </p:txBody>
      </p:sp>
      <p:sp>
        <p:nvSpPr>
          <p:cNvPr name="TextBox 10" id="10"/>
          <p:cNvSpPr txBox="true"/>
          <p:nvPr/>
        </p:nvSpPr>
        <p:spPr>
          <a:xfrm rot="0">
            <a:off x="670685" y="6386267"/>
            <a:ext cx="5890724" cy="976630"/>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DM Sans Bold"/>
                <a:ea typeface="DM Sans Bold"/>
                <a:cs typeface="DM Sans Bold"/>
                <a:sym typeface="DM Sans Bold"/>
              </a:rPr>
              <a:t>8. Define Training Arguments and Metrics</a:t>
            </a:r>
          </a:p>
        </p:txBody>
      </p:sp>
      <p:sp>
        <p:nvSpPr>
          <p:cNvPr name="TextBox 11" id="11"/>
          <p:cNvSpPr txBox="true"/>
          <p:nvPr/>
        </p:nvSpPr>
        <p:spPr>
          <a:xfrm rot="0">
            <a:off x="755768" y="7314319"/>
            <a:ext cx="2413159" cy="481330"/>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DM Sans Bold"/>
                <a:ea typeface="DM Sans Bold"/>
                <a:cs typeface="DM Sans Bold"/>
                <a:sym typeface="DM Sans Bold"/>
              </a:rPr>
              <a:t>9. </a:t>
            </a:r>
            <a:r>
              <a:rPr lang="en-US" sz="2800">
                <a:solidFill>
                  <a:srgbClr val="000000"/>
                </a:solidFill>
                <a:latin typeface="DM Sans Bold"/>
                <a:ea typeface="DM Sans Bold"/>
                <a:cs typeface="DM Sans Bold"/>
                <a:sym typeface="DM Sans Bold"/>
              </a:rPr>
              <a:t>Train Model</a:t>
            </a:r>
          </a:p>
        </p:txBody>
      </p:sp>
      <p:sp>
        <p:nvSpPr>
          <p:cNvPr name="TextBox 12" id="12"/>
          <p:cNvSpPr txBox="true"/>
          <p:nvPr/>
        </p:nvSpPr>
        <p:spPr>
          <a:xfrm rot="0">
            <a:off x="527032" y="7814698"/>
            <a:ext cx="5283789" cy="481330"/>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DM Sans Bold"/>
                <a:ea typeface="DM Sans Bold"/>
                <a:cs typeface="DM Sans Bold"/>
                <a:sym typeface="DM Sans Bold"/>
              </a:rPr>
              <a:t>10. </a:t>
            </a:r>
            <a:r>
              <a:rPr lang="en-US" sz="2800">
                <a:solidFill>
                  <a:srgbClr val="000000"/>
                </a:solidFill>
                <a:latin typeface="DM Sans Bold"/>
                <a:ea typeface="DM Sans Bold"/>
                <a:cs typeface="DM Sans Bold"/>
                <a:sym typeface="DM Sans Bold"/>
              </a:rPr>
              <a:t>Save Model and Tokenizer</a:t>
            </a:r>
          </a:p>
        </p:txBody>
      </p:sp>
      <p:sp>
        <p:nvSpPr>
          <p:cNvPr name="TextBox 13" id="13"/>
          <p:cNvSpPr txBox="true"/>
          <p:nvPr/>
        </p:nvSpPr>
        <p:spPr>
          <a:xfrm rot="0">
            <a:off x="785586" y="8310633"/>
            <a:ext cx="3048833" cy="481330"/>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DM Sans Bold"/>
                <a:ea typeface="DM Sans Bold"/>
                <a:cs typeface="DM Sans Bold"/>
                <a:sym typeface="DM Sans Bold"/>
              </a:rPr>
              <a:t>11. </a:t>
            </a:r>
            <a:r>
              <a:rPr lang="en-US" sz="2800">
                <a:solidFill>
                  <a:srgbClr val="000000"/>
                </a:solidFill>
                <a:latin typeface="DM Sans Bold"/>
                <a:ea typeface="DM Sans Bold"/>
                <a:cs typeface="DM Sans Bold"/>
                <a:sym typeface="DM Sans Bold"/>
              </a:rPr>
              <a:t>Evaluate Model</a:t>
            </a:r>
          </a:p>
        </p:txBody>
      </p:sp>
      <p:sp>
        <p:nvSpPr>
          <p:cNvPr name="TextBox 14" id="14"/>
          <p:cNvSpPr txBox="true"/>
          <p:nvPr/>
        </p:nvSpPr>
        <p:spPr>
          <a:xfrm rot="0">
            <a:off x="732751" y="8989060"/>
            <a:ext cx="5575816" cy="481330"/>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DM Sans Bold"/>
                <a:ea typeface="DM Sans Bold"/>
                <a:cs typeface="DM Sans Bold"/>
                <a:sym typeface="DM Sans Bold"/>
              </a:rPr>
              <a:t>12. </a:t>
            </a:r>
            <a:r>
              <a:rPr lang="en-US" sz="2800">
                <a:solidFill>
                  <a:srgbClr val="000000"/>
                </a:solidFill>
                <a:latin typeface="DM Sans Bold"/>
                <a:ea typeface="DM Sans Bold"/>
                <a:cs typeface="DM Sans Bold"/>
                <a:sym typeface="DM Sans Bold"/>
              </a:rPr>
              <a:t>Define and Predict Sentiment</a:t>
            </a:r>
          </a:p>
        </p:txBody>
      </p:sp>
      <p:sp>
        <p:nvSpPr>
          <p:cNvPr name="TextBox 15" id="15"/>
          <p:cNvSpPr txBox="true"/>
          <p:nvPr/>
        </p:nvSpPr>
        <p:spPr>
          <a:xfrm rot="0">
            <a:off x="-1838540" y="984814"/>
            <a:ext cx="8794981" cy="547370"/>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DM Sans Bold"/>
                <a:ea typeface="DM Sans Bold"/>
                <a:cs typeface="DM Sans Bold"/>
                <a:sym typeface="DM Sans Bold"/>
              </a:rPr>
              <a:t> Model 2:</a:t>
            </a:r>
          </a:p>
        </p:txBody>
      </p:sp>
      <p:sp>
        <p:nvSpPr>
          <p:cNvPr name="TextBox 16" id="16"/>
          <p:cNvSpPr txBox="true"/>
          <p:nvPr/>
        </p:nvSpPr>
        <p:spPr>
          <a:xfrm rot="0">
            <a:off x="-130359" y="304728"/>
            <a:ext cx="8992244" cy="596900"/>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DM Sans Bold"/>
                <a:ea typeface="DM Sans Bold"/>
                <a:cs typeface="DM Sans Bold"/>
                <a:sym typeface="DM Sans Bold"/>
              </a:rPr>
              <a:t>Sentiment Analysis Model Training</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7284687" y="1057275"/>
            <a:ext cx="12766506" cy="9258300"/>
          </a:xfrm>
          <a:custGeom>
            <a:avLst/>
            <a:gdLst/>
            <a:ahLst/>
            <a:cxnLst/>
            <a:rect r="r" b="b" t="t" l="l"/>
            <a:pathLst>
              <a:path h="9258300" w="12766506">
                <a:moveTo>
                  <a:pt x="0" y="0"/>
                </a:moveTo>
                <a:lnTo>
                  <a:pt x="12766506" y="0"/>
                </a:lnTo>
                <a:lnTo>
                  <a:pt x="12766506" y="9258300"/>
                </a:lnTo>
                <a:lnTo>
                  <a:pt x="0" y="9258300"/>
                </a:lnTo>
                <a:lnTo>
                  <a:pt x="0" y="0"/>
                </a:lnTo>
                <a:close/>
              </a:path>
            </a:pathLst>
          </a:custGeom>
          <a:blipFill>
            <a:blip r:embed="rId2"/>
            <a:stretch>
              <a:fillRect l="-6796" t="0" r="-6796" b="0"/>
            </a:stretch>
          </a:blipFill>
        </p:spPr>
      </p:sp>
      <p:sp>
        <p:nvSpPr>
          <p:cNvPr name="TextBox 3" id="3"/>
          <p:cNvSpPr txBox="true"/>
          <p:nvPr/>
        </p:nvSpPr>
        <p:spPr>
          <a:xfrm rot="0">
            <a:off x="9338024" y="53439"/>
            <a:ext cx="7747630" cy="646430"/>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DM Sans Bold"/>
                <a:ea typeface="DM Sans Bold"/>
                <a:cs typeface="DM Sans Bold"/>
                <a:sym typeface="DM Sans Bold"/>
              </a:rPr>
              <a:t>N</a:t>
            </a:r>
            <a:r>
              <a:rPr lang="en-US" sz="3799">
                <a:solidFill>
                  <a:srgbClr val="000000"/>
                </a:solidFill>
                <a:latin typeface="DM Sans Bold"/>
                <a:ea typeface="DM Sans Bold"/>
                <a:cs typeface="DM Sans Bold"/>
                <a:sym typeface="DM Sans Bold"/>
              </a:rPr>
              <a:t>eural network architecture</a:t>
            </a:r>
          </a:p>
        </p:txBody>
      </p:sp>
      <p:sp>
        <p:nvSpPr>
          <p:cNvPr name="TextBox 4" id="4"/>
          <p:cNvSpPr txBox="true"/>
          <p:nvPr/>
        </p:nvSpPr>
        <p:spPr>
          <a:xfrm rot="0">
            <a:off x="0" y="4868455"/>
            <a:ext cx="6867400" cy="5807418"/>
          </a:xfrm>
          <a:prstGeom prst="rect">
            <a:avLst/>
          </a:prstGeom>
        </p:spPr>
        <p:txBody>
          <a:bodyPr anchor="t" rtlCol="false" tIns="0" lIns="0" bIns="0" rIns="0">
            <a:spAutoFit/>
          </a:bodyPr>
          <a:lstStyle/>
          <a:p>
            <a:pPr algn="ctr">
              <a:lnSpc>
                <a:spcPts val="3831"/>
              </a:lnSpc>
              <a:spcBef>
                <a:spcPct val="0"/>
              </a:spcBef>
            </a:pPr>
            <a:r>
              <a:rPr lang="en-US" sz="2736">
                <a:solidFill>
                  <a:srgbClr val="000000"/>
                </a:solidFill>
                <a:latin typeface="DM Sans Bold"/>
                <a:ea typeface="DM Sans Bold"/>
                <a:cs typeface="DM Sans Bold"/>
                <a:sym typeface="DM Sans Bold"/>
              </a:rPr>
              <a:t>Output Layer</a:t>
            </a:r>
          </a:p>
          <a:p>
            <a:pPr algn="ctr" marL="590813" indent="-295406" lvl="1">
              <a:lnSpc>
                <a:spcPts val="3831"/>
              </a:lnSpc>
              <a:buFont typeface="Arial"/>
              <a:buChar char="•"/>
            </a:pPr>
            <a:r>
              <a:rPr lang="en-US" sz="2736">
                <a:solidFill>
                  <a:srgbClr val="000000"/>
                </a:solidFill>
                <a:latin typeface="DM Sans Bold"/>
                <a:ea typeface="DM Sans Bold"/>
                <a:cs typeface="DM Sans Bold"/>
                <a:sym typeface="DM Sans Bold"/>
              </a:rPr>
              <a:t>CLS Token Representation: [</a:t>
            </a:r>
            <a:r>
              <a:rPr lang="en-US" sz="2736">
                <a:solidFill>
                  <a:srgbClr val="000000"/>
                </a:solidFill>
                <a:latin typeface="DM Sans"/>
                <a:ea typeface="DM Sans"/>
                <a:cs typeface="DM Sans"/>
                <a:sym typeface="DM Sans"/>
              </a:rPr>
              <a:t>CLS] token is used as the aggregate representation of the entire input sequence.   </a:t>
            </a:r>
          </a:p>
          <a:p>
            <a:pPr algn="ctr" marL="590813" indent="-295406" lvl="1">
              <a:lnSpc>
                <a:spcPts val="3831"/>
              </a:lnSpc>
              <a:buFont typeface="Arial"/>
              <a:buChar char="•"/>
            </a:pPr>
            <a:r>
              <a:rPr lang="en-US" sz="2736">
                <a:solidFill>
                  <a:srgbClr val="000000"/>
                </a:solidFill>
                <a:latin typeface="DM Sans Bold"/>
                <a:ea typeface="DM Sans Bold"/>
                <a:cs typeface="DM Sans Bold"/>
                <a:sym typeface="DM Sans Bold"/>
              </a:rPr>
              <a:t>Dense Layer:</a:t>
            </a:r>
            <a:r>
              <a:rPr lang="en-US" sz="2736">
                <a:solidFill>
                  <a:srgbClr val="000000"/>
                </a:solidFill>
                <a:latin typeface="DM Sans"/>
                <a:ea typeface="DM Sans"/>
                <a:cs typeface="DM Sans"/>
                <a:sym typeface="DM Sans"/>
              </a:rPr>
              <a:t> transform the high-dimensional embedding</a:t>
            </a:r>
          </a:p>
          <a:p>
            <a:pPr algn="ctr">
              <a:lnSpc>
                <a:spcPts val="3831"/>
              </a:lnSpc>
            </a:pPr>
            <a:r>
              <a:rPr lang="en-US" sz="2736">
                <a:solidFill>
                  <a:srgbClr val="000000"/>
                </a:solidFill>
                <a:latin typeface="DM Sans"/>
                <a:ea typeface="DM Sans"/>
                <a:cs typeface="DM Sans"/>
                <a:sym typeface="DM Sans"/>
              </a:rPr>
              <a:t>into a format suitable for the final classification (produce the class scores.)</a:t>
            </a:r>
          </a:p>
          <a:p>
            <a:pPr algn="ctr" marL="590813" indent="-295406" lvl="1">
              <a:lnSpc>
                <a:spcPts val="3831"/>
              </a:lnSpc>
              <a:buFont typeface="Arial"/>
              <a:buChar char="•"/>
            </a:pPr>
            <a:r>
              <a:rPr lang="en-US" sz="2736">
                <a:solidFill>
                  <a:srgbClr val="000000"/>
                </a:solidFill>
                <a:latin typeface="DM Sans Bold"/>
                <a:ea typeface="DM Sans Bold"/>
                <a:cs typeface="DM Sans Bold"/>
                <a:sym typeface="DM Sans Bold"/>
              </a:rPr>
              <a:t>Softmax Layer:</a:t>
            </a:r>
            <a:r>
              <a:rPr lang="en-US" sz="2736">
                <a:solidFill>
                  <a:srgbClr val="000000"/>
                </a:solidFill>
                <a:latin typeface="DM Sans"/>
                <a:ea typeface="DM Sans"/>
                <a:cs typeface="DM Sans"/>
                <a:sym typeface="DM Sans"/>
              </a:rPr>
              <a:t> scores into probabilities for each sentiment.</a:t>
            </a:r>
          </a:p>
          <a:p>
            <a:pPr algn="ctr">
              <a:lnSpc>
                <a:spcPts val="3831"/>
              </a:lnSpc>
            </a:pPr>
            <a:r>
              <a:rPr lang="en-US" sz="2736">
                <a:solidFill>
                  <a:srgbClr val="000000"/>
                </a:solidFill>
                <a:latin typeface="DM Sans"/>
                <a:ea typeface="DM Sans"/>
                <a:cs typeface="DM Sans"/>
                <a:sym typeface="DM Sans"/>
              </a:rPr>
              <a:t>  </a:t>
            </a:r>
          </a:p>
        </p:txBody>
      </p:sp>
      <p:sp>
        <p:nvSpPr>
          <p:cNvPr name="TextBox 5" id="5"/>
          <p:cNvSpPr txBox="true"/>
          <p:nvPr/>
        </p:nvSpPr>
        <p:spPr>
          <a:xfrm rot="0">
            <a:off x="327282" y="927637"/>
            <a:ext cx="6403494" cy="2406122"/>
          </a:xfrm>
          <a:prstGeom prst="rect">
            <a:avLst/>
          </a:prstGeom>
        </p:spPr>
        <p:txBody>
          <a:bodyPr anchor="t" rtlCol="false" tIns="0" lIns="0" bIns="0" rIns="0">
            <a:spAutoFit/>
          </a:bodyPr>
          <a:lstStyle/>
          <a:p>
            <a:pPr algn="ctr">
              <a:lnSpc>
                <a:spcPts val="3879"/>
              </a:lnSpc>
              <a:spcBef>
                <a:spcPct val="0"/>
              </a:spcBef>
            </a:pPr>
            <a:r>
              <a:rPr lang="en-US" sz="2770">
                <a:solidFill>
                  <a:srgbClr val="000000"/>
                </a:solidFill>
                <a:latin typeface="DM Sans Bold"/>
                <a:ea typeface="DM Sans Bold"/>
                <a:cs typeface="DM Sans Bold"/>
                <a:sym typeface="DM Sans Bold"/>
              </a:rPr>
              <a:t>Input Layer:</a:t>
            </a:r>
          </a:p>
          <a:p>
            <a:pPr algn="ctr" marL="598216" indent="-299108" lvl="1">
              <a:lnSpc>
                <a:spcPts val="3879"/>
              </a:lnSpc>
              <a:buFont typeface="Arial"/>
              <a:buChar char="•"/>
            </a:pPr>
            <a:r>
              <a:rPr lang="en-US" sz="2770">
                <a:solidFill>
                  <a:srgbClr val="000000"/>
                </a:solidFill>
                <a:latin typeface="DM Sans"/>
                <a:ea typeface="DM Sans"/>
                <a:cs typeface="DM Sans"/>
                <a:sym typeface="DM Sans"/>
              </a:rPr>
              <a:t>Text Input </a:t>
            </a:r>
          </a:p>
          <a:p>
            <a:pPr algn="ctr" marL="598216" indent="-299108" lvl="1">
              <a:lnSpc>
                <a:spcPts val="3879"/>
              </a:lnSpc>
              <a:buFont typeface="Arial"/>
              <a:buChar char="•"/>
            </a:pPr>
            <a:r>
              <a:rPr lang="en-US" sz="2770">
                <a:solidFill>
                  <a:srgbClr val="000000"/>
                </a:solidFill>
                <a:latin typeface="DM Sans"/>
                <a:ea typeface="DM Sans"/>
                <a:cs typeface="DM Sans"/>
                <a:sym typeface="DM Sans"/>
              </a:rPr>
              <a:t>Tokenized Input  </a:t>
            </a:r>
          </a:p>
          <a:p>
            <a:pPr algn="ctr" marL="598216" indent="-299108" lvl="1">
              <a:lnSpc>
                <a:spcPts val="3879"/>
              </a:lnSpc>
              <a:buFont typeface="Arial"/>
              <a:buChar char="•"/>
            </a:pPr>
            <a:r>
              <a:rPr lang="en-US" sz="2770">
                <a:solidFill>
                  <a:srgbClr val="000000"/>
                </a:solidFill>
                <a:latin typeface="DM Sans"/>
                <a:ea typeface="DM Sans"/>
                <a:cs typeface="DM Sans"/>
                <a:sym typeface="DM Sans"/>
              </a:rPr>
              <a:t>Attention Mask (Padding, </a:t>
            </a:r>
          </a:p>
          <a:p>
            <a:pPr algn="ctr">
              <a:lnSpc>
                <a:spcPts val="3879"/>
              </a:lnSpc>
            </a:pPr>
            <a:r>
              <a:rPr lang="en-US" sz="2770">
                <a:solidFill>
                  <a:srgbClr val="000000"/>
                </a:solidFill>
                <a:latin typeface="DM Sans"/>
                <a:ea typeface="DM Sans"/>
                <a:cs typeface="DM Sans"/>
                <a:sym typeface="DM Sans"/>
              </a:rPr>
              <a:t>"[CLS]", "I", "love", "NLP", "[SEP]", 0, 0)</a:t>
            </a:r>
          </a:p>
        </p:txBody>
      </p:sp>
      <p:sp>
        <p:nvSpPr>
          <p:cNvPr name="TextBox 6" id="6"/>
          <p:cNvSpPr txBox="true"/>
          <p:nvPr/>
        </p:nvSpPr>
        <p:spPr>
          <a:xfrm rot="0">
            <a:off x="1074212" y="3397209"/>
            <a:ext cx="3749576" cy="1407795"/>
          </a:xfrm>
          <a:prstGeom prst="rect">
            <a:avLst/>
          </a:prstGeom>
        </p:spPr>
        <p:txBody>
          <a:bodyPr anchor="t" rtlCol="false" tIns="0" lIns="0" bIns="0" rIns="0">
            <a:spAutoFit/>
          </a:bodyPr>
          <a:lstStyle/>
          <a:p>
            <a:pPr algn="ctr">
              <a:lnSpc>
                <a:spcPts val="3779"/>
              </a:lnSpc>
            </a:pPr>
            <a:r>
              <a:rPr lang="en-US" sz="2700">
                <a:solidFill>
                  <a:srgbClr val="000000"/>
                </a:solidFill>
                <a:latin typeface="DM Sans Bold"/>
                <a:ea typeface="DM Sans Bold"/>
                <a:cs typeface="DM Sans Bold"/>
                <a:sym typeface="DM Sans Bold"/>
              </a:rPr>
              <a:t>Bert Encoder</a:t>
            </a:r>
          </a:p>
          <a:p>
            <a:pPr algn="ctr" marL="582930" indent="-291465" lvl="1">
              <a:lnSpc>
                <a:spcPts val="3779"/>
              </a:lnSpc>
              <a:buFont typeface="Arial"/>
              <a:buChar char="•"/>
            </a:pPr>
            <a:r>
              <a:rPr lang="en-US" sz="2700">
                <a:solidFill>
                  <a:srgbClr val="000000"/>
                </a:solidFill>
                <a:latin typeface="DM Sans"/>
                <a:ea typeface="DM Sans"/>
                <a:cs typeface="DM Sans"/>
                <a:sym typeface="DM Sans"/>
              </a:rPr>
              <a:t>Embedding Layer  </a:t>
            </a:r>
          </a:p>
          <a:p>
            <a:pPr algn="ctr" marL="582930" indent="-291465" lvl="1">
              <a:lnSpc>
                <a:spcPts val="3779"/>
              </a:lnSpc>
              <a:buFont typeface="Arial"/>
              <a:buChar char="•"/>
            </a:pPr>
            <a:r>
              <a:rPr lang="en-US" sz="2700">
                <a:solidFill>
                  <a:srgbClr val="000000"/>
                </a:solidFill>
                <a:latin typeface="DM Sans"/>
                <a:ea typeface="DM Sans"/>
                <a:cs typeface="DM Sans"/>
                <a:sym typeface="DM Sans"/>
              </a:rPr>
              <a:t>Transformer Layers </a:t>
            </a:r>
          </a:p>
        </p:txBody>
      </p:sp>
      <p:sp>
        <p:nvSpPr>
          <p:cNvPr name="TextBox 7" id="7"/>
          <p:cNvSpPr txBox="true"/>
          <p:nvPr/>
        </p:nvSpPr>
        <p:spPr>
          <a:xfrm rot="0">
            <a:off x="258970" y="62964"/>
            <a:ext cx="6540118" cy="613410"/>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DM Sans Bold"/>
                <a:ea typeface="DM Sans Bold"/>
                <a:cs typeface="DM Sans Bold"/>
                <a:sym typeface="DM Sans Bold"/>
              </a:rPr>
              <a:t> Model 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576718" y="628650"/>
            <a:ext cx="7197582" cy="781050"/>
          </a:xfrm>
          <a:prstGeom prst="rect">
            <a:avLst/>
          </a:prstGeom>
        </p:spPr>
        <p:txBody>
          <a:bodyPr anchor="t" rtlCol="false" tIns="0" lIns="0" bIns="0" rIns="0">
            <a:spAutoFit/>
          </a:bodyPr>
          <a:lstStyle/>
          <a:p>
            <a:pPr algn="l">
              <a:lnSpc>
                <a:spcPts val="6049"/>
              </a:lnSpc>
            </a:pPr>
            <a:r>
              <a:rPr lang="en-US" sz="5041">
                <a:solidFill>
                  <a:srgbClr val="545454"/>
                </a:solidFill>
                <a:latin typeface="Roboto"/>
                <a:ea typeface="Roboto"/>
                <a:cs typeface="Roboto"/>
                <a:sym typeface="Roboto"/>
              </a:rPr>
              <a:t> </a:t>
            </a:r>
            <a:r>
              <a:rPr lang="en-US" sz="5041">
                <a:solidFill>
                  <a:srgbClr val="545454"/>
                </a:solidFill>
                <a:latin typeface="Roboto Bold"/>
                <a:ea typeface="Roboto Bold"/>
                <a:cs typeface="Roboto Bold"/>
                <a:sym typeface="Roboto Bold"/>
              </a:rPr>
              <a:t>Table of Contents</a:t>
            </a:r>
          </a:p>
        </p:txBody>
      </p:sp>
      <p:sp>
        <p:nvSpPr>
          <p:cNvPr name="Freeform 3" id="3"/>
          <p:cNvSpPr/>
          <p:nvPr/>
        </p:nvSpPr>
        <p:spPr>
          <a:xfrm flipH="false" flipV="false" rot="0">
            <a:off x="5882050" y="1936233"/>
            <a:ext cx="1851946" cy="950976"/>
          </a:xfrm>
          <a:custGeom>
            <a:avLst/>
            <a:gdLst/>
            <a:ahLst/>
            <a:cxnLst/>
            <a:rect r="r" b="b" t="t" l="l"/>
            <a:pathLst>
              <a:path h="950976" w="1851946">
                <a:moveTo>
                  <a:pt x="0" y="0"/>
                </a:moveTo>
                <a:lnTo>
                  <a:pt x="1851946" y="0"/>
                </a:lnTo>
                <a:lnTo>
                  <a:pt x="1851946" y="950976"/>
                </a:lnTo>
                <a:lnTo>
                  <a:pt x="0" y="950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834448" y="1889804"/>
            <a:ext cx="1813846" cy="912876"/>
          </a:xfrm>
          <a:custGeom>
            <a:avLst/>
            <a:gdLst/>
            <a:ahLst/>
            <a:cxnLst/>
            <a:rect r="r" b="b" t="t" l="l"/>
            <a:pathLst>
              <a:path h="912876" w="1813846">
                <a:moveTo>
                  <a:pt x="0" y="0"/>
                </a:moveTo>
                <a:lnTo>
                  <a:pt x="1813846" y="0"/>
                </a:lnTo>
                <a:lnTo>
                  <a:pt x="1813846" y="912876"/>
                </a:lnTo>
                <a:lnTo>
                  <a:pt x="0" y="9128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086073" y="1737404"/>
            <a:ext cx="1310550" cy="990600"/>
          </a:xfrm>
          <a:prstGeom prst="rect">
            <a:avLst/>
          </a:prstGeom>
        </p:spPr>
        <p:txBody>
          <a:bodyPr anchor="t" rtlCol="false" tIns="0" lIns="0" bIns="0" rIns="0">
            <a:spAutoFit/>
          </a:bodyPr>
          <a:lstStyle/>
          <a:p>
            <a:pPr algn="ctr">
              <a:lnSpc>
                <a:spcPts val="6960"/>
              </a:lnSpc>
            </a:pPr>
            <a:r>
              <a:rPr lang="en-US" sz="5800">
                <a:solidFill>
                  <a:srgbClr val="FFFFFF"/>
                </a:solidFill>
                <a:latin typeface="Poppins Bold"/>
                <a:ea typeface="Poppins Bold"/>
                <a:cs typeface="Poppins Bold"/>
                <a:sym typeface="Poppins Bold"/>
              </a:rPr>
              <a:t>01</a:t>
            </a:r>
          </a:p>
        </p:txBody>
      </p:sp>
      <p:grpSp>
        <p:nvGrpSpPr>
          <p:cNvPr name="Group 6" id="6"/>
          <p:cNvGrpSpPr/>
          <p:nvPr/>
        </p:nvGrpSpPr>
        <p:grpSpPr>
          <a:xfrm rot="10623394">
            <a:off x="4861974" y="2377362"/>
            <a:ext cx="1005852" cy="19050"/>
            <a:chOff x="0" y="0"/>
            <a:chExt cx="1341136" cy="25400"/>
          </a:xfrm>
        </p:grpSpPr>
        <p:sp>
          <p:nvSpPr>
            <p:cNvPr name="Freeform 7" id="7"/>
            <p:cNvSpPr/>
            <p:nvPr/>
          </p:nvSpPr>
          <p:spPr>
            <a:xfrm flipH="false" flipV="false" rot="0">
              <a:off x="0" y="0"/>
              <a:ext cx="1341120" cy="25400"/>
            </a:xfrm>
            <a:custGeom>
              <a:avLst/>
              <a:gdLst/>
              <a:ahLst/>
              <a:cxnLst/>
              <a:rect r="r" b="b" t="t" l="l"/>
              <a:pathLst>
                <a:path h="25400" w="1341120">
                  <a:moveTo>
                    <a:pt x="12700" y="0"/>
                  </a:moveTo>
                  <a:lnTo>
                    <a:pt x="1328420" y="0"/>
                  </a:lnTo>
                  <a:cubicBezTo>
                    <a:pt x="1335405" y="0"/>
                    <a:pt x="1341120" y="5715"/>
                    <a:pt x="1341120" y="12700"/>
                  </a:cubicBezTo>
                  <a:cubicBezTo>
                    <a:pt x="1341120" y="19685"/>
                    <a:pt x="1335405" y="25400"/>
                    <a:pt x="1328420" y="25400"/>
                  </a:cubicBezTo>
                  <a:lnTo>
                    <a:pt x="12700" y="25400"/>
                  </a:lnTo>
                  <a:cubicBezTo>
                    <a:pt x="5715" y="25400"/>
                    <a:pt x="0" y="19685"/>
                    <a:pt x="0" y="12700"/>
                  </a:cubicBezTo>
                  <a:cubicBezTo>
                    <a:pt x="0" y="5715"/>
                    <a:pt x="5715" y="0"/>
                    <a:pt x="12700" y="0"/>
                  </a:cubicBezTo>
                  <a:close/>
                </a:path>
              </a:pathLst>
            </a:custGeom>
            <a:solidFill>
              <a:srgbClr val="2C2C2C"/>
            </a:solidFill>
          </p:spPr>
        </p:sp>
      </p:grpSp>
      <p:sp>
        <p:nvSpPr>
          <p:cNvPr name="Freeform 8" id="8"/>
          <p:cNvSpPr/>
          <p:nvPr/>
        </p:nvSpPr>
        <p:spPr>
          <a:xfrm flipH="false" flipV="false" rot="0">
            <a:off x="5915376" y="3709976"/>
            <a:ext cx="1851946" cy="950976"/>
          </a:xfrm>
          <a:custGeom>
            <a:avLst/>
            <a:gdLst/>
            <a:ahLst/>
            <a:cxnLst/>
            <a:rect r="r" b="b" t="t" l="l"/>
            <a:pathLst>
              <a:path h="950976" w="1851946">
                <a:moveTo>
                  <a:pt x="0" y="0"/>
                </a:moveTo>
                <a:lnTo>
                  <a:pt x="1851946" y="0"/>
                </a:lnTo>
                <a:lnTo>
                  <a:pt x="1851946" y="950976"/>
                </a:lnTo>
                <a:lnTo>
                  <a:pt x="0" y="950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867774" y="3663547"/>
            <a:ext cx="1813846" cy="912876"/>
          </a:xfrm>
          <a:custGeom>
            <a:avLst/>
            <a:gdLst/>
            <a:ahLst/>
            <a:cxnLst/>
            <a:rect r="r" b="b" t="t" l="l"/>
            <a:pathLst>
              <a:path h="912876" w="1813846">
                <a:moveTo>
                  <a:pt x="0" y="0"/>
                </a:moveTo>
                <a:lnTo>
                  <a:pt x="1813846" y="0"/>
                </a:lnTo>
                <a:lnTo>
                  <a:pt x="1813846" y="912876"/>
                </a:lnTo>
                <a:lnTo>
                  <a:pt x="0" y="9128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5966993" y="3567517"/>
            <a:ext cx="1310550" cy="990600"/>
          </a:xfrm>
          <a:prstGeom prst="rect">
            <a:avLst/>
          </a:prstGeom>
        </p:spPr>
        <p:txBody>
          <a:bodyPr anchor="t" rtlCol="false" tIns="0" lIns="0" bIns="0" rIns="0">
            <a:spAutoFit/>
          </a:bodyPr>
          <a:lstStyle/>
          <a:p>
            <a:pPr algn="ctr">
              <a:lnSpc>
                <a:spcPts val="6960"/>
              </a:lnSpc>
            </a:pPr>
            <a:r>
              <a:rPr lang="en-US" sz="5800">
                <a:solidFill>
                  <a:srgbClr val="FFFFFF"/>
                </a:solidFill>
                <a:latin typeface="Poppins Bold"/>
                <a:ea typeface="Poppins Bold"/>
                <a:cs typeface="Poppins Bold"/>
                <a:sym typeface="Poppins Bold"/>
              </a:rPr>
              <a:t>02</a:t>
            </a:r>
          </a:p>
        </p:txBody>
      </p:sp>
      <p:grpSp>
        <p:nvGrpSpPr>
          <p:cNvPr name="Group 11" id="11"/>
          <p:cNvGrpSpPr/>
          <p:nvPr/>
        </p:nvGrpSpPr>
        <p:grpSpPr>
          <a:xfrm rot="10623394">
            <a:off x="5014374" y="4068408"/>
            <a:ext cx="1005852" cy="19050"/>
            <a:chOff x="0" y="0"/>
            <a:chExt cx="1341136" cy="25400"/>
          </a:xfrm>
        </p:grpSpPr>
        <p:sp>
          <p:nvSpPr>
            <p:cNvPr name="Freeform 12" id="12"/>
            <p:cNvSpPr/>
            <p:nvPr/>
          </p:nvSpPr>
          <p:spPr>
            <a:xfrm flipH="false" flipV="false" rot="0">
              <a:off x="0" y="0"/>
              <a:ext cx="1341120" cy="25400"/>
            </a:xfrm>
            <a:custGeom>
              <a:avLst/>
              <a:gdLst/>
              <a:ahLst/>
              <a:cxnLst/>
              <a:rect r="r" b="b" t="t" l="l"/>
              <a:pathLst>
                <a:path h="25400" w="1341120">
                  <a:moveTo>
                    <a:pt x="12700" y="0"/>
                  </a:moveTo>
                  <a:lnTo>
                    <a:pt x="1328420" y="0"/>
                  </a:lnTo>
                  <a:cubicBezTo>
                    <a:pt x="1335405" y="0"/>
                    <a:pt x="1341120" y="5715"/>
                    <a:pt x="1341120" y="12700"/>
                  </a:cubicBezTo>
                  <a:cubicBezTo>
                    <a:pt x="1341120" y="19685"/>
                    <a:pt x="1335405" y="25400"/>
                    <a:pt x="1328420" y="25400"/>
                  </a:cubicBezTo>
                  <a:lnTo>
                    <a:pt x="12700" y="25400"/>
                  </a:lnTo>
                  <a:cubicBezTo>
                    <a:pt x="5715" y="25400"/>
                    <a:pt x="0" y="19685"/>
                    <a:pt x="0" y="12700"/>
                  </a:cubicBezTo>
                  <a:cubicBezTo>
                    <a:pt x="0" y="5715"/>
                    <a:pt x="5715" y="0"/>
                    <a:pt x="12700" y="0"/>
                  </a:cubicBezTo>
                  <a:close/>
                </a:path>
              </a:pathLst>
            </a:custGeom>
            <a:solidFill>
              <a:srgbClr val="2C2C2C"/>
            </a:solidFill>
          </p:spPr>
        </p:sp>
      </p:grpSp>
      <p:sp>
        <p:nvSpPr>
          <p:cNvPr name="Freeform 13" id="13"/>
          <p:cNvSpPr/>
          <p:nvPr/>
        </p:nvSpPr>
        <p:spPr>
          <a:xfrm flipH="false" flipV="false" rot="0">
            <a:off x="5915374" y="5676481"/>
            <a:ext cx="1851946" cy="950976"/>
          </a:xfrm>
          <a:custGeom>
            <a:avLst/>
            <a:gdLst/>
            <a:ahLst/>
            <a:cxnLst/>
            <a:rect r="r" b="b" t="t" l="l"/>
            <a:pathLst>
              <a:path h="950976" w="1851946">
                <a:moveTo>
                  <a:pt x="0" y="0"/>
                </a:moveTo>
                <a:lnTo>
                  <a:pt x="1851946" y="0"/>
                </a:lnTo>
                <a:lnTo>
                  <a:pt x="1851946" y="950976"/>
                </a:lnTo>
                <a:lnTo>
                  <a:pt x="0" y="950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5867774" y="5630052"/>
            <a:ext cx="1813846" cy="912876"/>
          </a:xfrm>
          <a:custGeom>
            <a:avLst/>
            <a:gdLst/>
            <a:ahLst/>
            <a:cxnLst/>
            <a:rect r="r" b="b" t="t" l="l"/>
            <a:pathLst>
              <a:path h="912876" w="1813846">
                <a:moveTo>
                  <a:pt x="0" y="0"/>
                </a:moveTo>
                <a:lnTo>
                  <a:pt x="1813846" y="0"/>
                </a:lnTo>
                <a:lnTo>
                  <a:pt x="1813846" y="912876"/>
                </a:lnTo>
                <a:lnTo>
                  <a:pt x="0" y="9128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5966991" y="5534022"/>
            <a:ext cx="1310550" cy="990600"/>
          </a:xfrm>
          <a:prstGeom prst="rect">
            <a:avLst/>
          </a:prstGeom>
        </p:spPr>
        <p:txBody>
          <a:bodyPr anchor="t" rtlCol="false" tIns="0" lIns="0" bIns="0" rIns="0">
            <a:spAutoFit/>
          </a:bodyPr>
          <a:lstStyle/>
          <a:p>
            <a:pPr algn="ctr">
              <a:lnSpc>
                <a:spcPts val="6960"/>
              </a:lnSpc>
            </a:pPr>
            <a:r>
              <a:rPr lang="en-US" sz="5800">
                <a:solidFill>
                  <a:srgbClr val="FFFFFF"/>
                </a:solidFill>
                <a:latin typeface="Poppins Bold"/>
                <a:ea typeface="Poppins Bold"/>
                <a:cs typeface="Poppins Bold"/>
                <a:sym typeface="Poppins Bold"/>
              </a:rPr>
              <a:t>03</a:t>
            </a:r>
          </a:p>
        </p:txBody>
      </p:sp>
      <p:grpSp>
        <p:nvGrpSpPr>
          <p:cNvPr name="Group 16" id="16"/>
          <p:cNvGrpSpPr/>
          <p:nvPr/>
        </p:nvGrpSpPr>
        <p:grpSpPr>
          <a:xfrm rot="10623394">
            <a:off x="5014374" y="6135241"/>
            <a:ext cx="1005852" cy="19050"/>
            <a:chOff x="0" y="0"/>
            <a:chExt cx="1341136" cy="25400"/>
          </a:xfrm>
        </p:grpSpPr>
        <p:sp>
          <p:nvSpPr>
            <p:cNvPr name="Freeform 17" id="17"/>
            <p:cNvSpPr/>
            <p:nvPr/>
          </p:nvSpPr>
          <p:spPr>
            <a:xfrm flipH="false" flipV="false" rot="0">
              <a:off x="0" y="0"/>
              <a:ext cx="1341120" cy="25400"/>
            </a:xfrm>
            <a:custGeom>
              <a:avLst/>
              <a:gdLst/>
              <a:ahLst/>
              <a:cxnLst/>
              <a:rect r="r" b="b" t="t" l="l"/>
              <a:pathLst>
                <a:path h="25400" w="1341120">
                  <a:moveTo>
                    <a:pt x="12700" y="0"/>
                  </a:moveTo>
                  <a:lnTo>
                    <a:pt x="1328420" y="0"/>
                  </a:lnTo>
                  <a:cubicBezTo>
                    <a:pt x="1335405" y="0"/>
                    <a:pt x="1341120" y="5715"/>
                    <a:pt x="1341120" y="12700"/>
                  </a:cubicBezTo>
                  <a:cubicBezTo>
                    <a:pt x="1341120" y="19685"/>
                    <a:pt x="1335405" y="25400"/>
                    <a:pt x="1328420" y="25400"/>
                  </a:cubicBezTo>
                  <a:lnTo>
                    <a:pt x="12700" y="25400"/>
                  </a:lnTo>
                  <a:cubicBezTo>
                    <a:pt x="5715" y="25400"/>
                    <a:pt x="0" y="19685"/>
                    <a:pt x="0" y="12700"/>
                  </a:cubicBezTo>
                  <a:cubicBezTo>
                    <a:pt x="0" y="5715"/>
                    <a:pt x="5715" y="0"/>
                    <a:pt x="12700" y="0"/>
                  </a:cubicBezTo>
                  <a:close/>
                </a:path>
              </a:pathLst>
            </a:custGeom>
            <a:solidFill>
              <a:srgbClr val="2C2C2C"/>
            </a:solidFill>
          </p:spPr>
        </p:sp>
      </p:grpSp>
      <p:sp>
        <p:nvSpPr>
          <p:cNvPr name="TextBox 18" id="18"/>
          <p:cNvSpPr txBox="true"/>
          <p:nvPr/>
        </p:nvSpPr>
        <p:spPr>
          <a:xfrm rot="0">
            <a:off x="3138423" y="5589410"/>
            <a:ext cx="2324550" cy="505177"/>
          </a:xfrm>
          <a:prstGeom prst="rect">
            <a:avLst/>
          </a:prstGeom>
        </p:spPr>
        <p:txBody>
          <a:bodyPr anchor="t" rtlCol="false" tIns="0" lIns="0" bIns="0" rIns="0">
            <a:spAutoFit/>
          </a:bodyPr>
          <a:lstStyle/>
          <a:p>
            <a:pPr algn="just">
              <a:lnSpc>
                <a:spcPts val="4001"/>
              </a:lnSpc>
            </a:pPr>
            <a:r>
              <a:rPr lang="en-US" sz="2898">
                <a:solidFill>
                  <a:srgbClr val="2C2C2C"/>
                </a:solidFill>
                <a:latin typeface="Arimo"/>
                <a:ea typeface="Arimo"/>
                <a:cs typeface="Arimo"/>
                <a:sym typeface="Arimo"/>
              </a:rPr>
              <a:t>Flow Diagram</a:t>
            </a:r>
          </a:p>
        </p:txBody>
      </p:sp>
      <p:sp>
        <p:nvSpPr>
          <p:cNvPr name="Freeform 19" id="19"/>
          <p:cNvSpPr/>
          <p:nvPr/>
        </p:nvSpPr>
        <p:spPr>
          <a:xfrm flipH="false" flipV="false" rot="0">
            <a:off x="5848724" y="7435335"/>
            <a:ext cx="1851946" cy="950976"/>
          </a:xfrm>
          <a:custGeom>
            <a:avLst/>
            <a:gdLst/>
            <a:ahLst/>
            <a:cxnLst/>
            <a:rect r="r" b="b" t="t" l="l"/>
            <a:pathLst>
              <a:path h="950976" w="1851946">
                <a:moveTo>
                  <a:pt x="0" y="0"/>
                </a:moveTo>
                <a:lnTo>
                  <a:pt x="1851946" y="0"/>
                </a:lnTo>
                <a:lnTo>
                  <a:pt x="1851946" y="950976"/>
                </a:lnTo>
                <a:lnTo>
                  <a:pt x="0" y="950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5801124" y="7388907"/>
            <a:ext cx="1813846" cy="912876"/>
          </a:xfrm>
          <a:custGeom>
            <a:avLst/>
            <a:gdLst/>
            <a:ahLst/>
            <a:cxnLst/>
            <a:rect r="r" b="b" t="t" l="l"/>
            <a:pathLst>
              <a:path h="912876" w="1813846">
                <a:moveTo>
                  <a:pt x="0" y="0"/>
                </a:moveTo>
                <a:lnTo>
                  <a:pt x="1813846" y="0"/>
                </a:lnTo>
                <a:lnTo>
                  <a:pt x="1813846" y="912876"/>
                </a:lnTo>
                <a:lnTo>
                  <a:pt x="0" y="9128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6052891" y="7292876"/>
            <a:ext cx="1310550" cy="990600"/>
          </a:xfrm>
          <a:prstGeom prst="rect">
            <a:avLst/>
          </a:prstGeom>
        </p:spPr>
        <p:txBody>
          <a:bodyPr anchor="t" rtlCol="false" tIns="0" lIns="0" bIns="0" rIns="0">
            <a:spAutoFit/>
          </a:bodyPr>
          <a:lstStyle/>
          <a:p>
            <a:pPr algn="ctr">
              <a:lnSpc>
                <a:spcPts val="6960"/>
              </a:lnSpc>
            </a:pPr>
            <a:r>
              <a:rPr lang="en-US" sz="5800">
                <a:solidFill>
                  <a:srgbClr val="FFFFFF"/>
                </a:solidFill>
                <a:latin typeface="Poppins Bold"/>
                <a:ea typeface="Poppins Bold"/>
                <a:cs typeface="Poppins Bold"/>
                <a:sym typeface="Poppins Bold"/>
              </a:rPr>
              <a:t>04</a:t>
            </a:r>
          </a:p>
        </p:txBody>
      </p:sp>
      <p:grpSp>
        <p:nvGrpSpPr>
          <p:cNvPr name="Group 22" id="22"/>
          <p:cNvGrpSpPr/>
          <p:nvPr/>
        </p:nvGrpSpPr>
        <p:grpSpPr>
          <a:xfrm rot="10623394">
            <a:off x="4861974" y="7826286"/>
            <a:ext cx="1005852" cy="19050"/>
            <a:chOff x="0" y="0"/>
            <a:chExt cx="1341136" cy="25400"/>
          </a:xfrm>
        </p:grpSpPr>
        <p:sp>
          <p:nvSpPr>
            <p:cNvPr name="Freeform 23" id="23"/>
            <p:cNvSpPr/>
            <p:nvPr/>
          </p:nvSpPr>
          <p:spPr>
            <a:xfrm flipH="false" flipV="false" rot="0">
              <a:off x="0" y="0"/>
              <a:ext cx="1341120" cy="25400"/>
            </a:xfrm>
            <a:custGeom>
              <a:avLst/>
              <a:gdLst/>
              <a:ahLst/>
              <a:cxnLst/>
              <a:rect r="r" b="b" t="t" l="l"/>
              <a:pathLst>
                <a:path h="25400" w="1341120">
                  <a:moveTo>
                    <a:pt x="12700" y="0"/>
                  </a:moveTo>
                  <a:lnTo>
                    <a:pt x="1328420" y="0"/>
                  </a:lnTo>
                  <a:cubicBezTo>
                    <a:pt x="1335405" y="0"/>
                    <a:pt x="1341120" y="5715"/>
                    <a:pt x="1341120" y="12700"/>
                  </a:cubicBezTo>
                  <a:cubicBezTo>
                    <a:pt x="1341120" y="19685"/>
                    <a:pt x="1335405" y="25400"/>
                    <a:pt x="1328420" y="25400"/>
                  </a:cubicBezTo>
                  <a:lnTo>
                    <a:pt x="12700" y="25400"/>
                  </a:lnTo>
                  <a:cubicBezTo>
                    <a:pt x="5715" y="25400"/>
                    <a:pt x="0" y="19685"/>
                    <a:pt x="0" y="12700"/>
                  </a:cubicBezTo>
                  <a:cubicBezTo>
                    <a:pt x="0" y="5715"/>
                    <a:pt x="5715" y="0"/>
                    <a:pt x="12700" y="0"/>
                  </a:cubicBezTo>
                  <a:close/>
                </a:path>
              </a:pathLst>
            </a:custGeom>
            <a:solidFill>
              <a:srgbClr val="2C2C2C"/>
            </a:solidFill>
          </p:spPr>
        </p:sp>
      </p:grpSp>
      <p:sp>
        <p:nvSpPr>
          <p:cNvPr name="TextBox 24" id="24"/>
          <p:cNvSpPr txBox="true"/>
          <p:nvPr/>
        </p:nvSpPr>
        <p:spPr>
          <a:xfrm rot="0">
            <a:off x="12691864" y="2065133"/>
            <a:ext cx="1989150" cy="505175"/>
          </a:xfrm>
          <a:prstGeom prst="rect">
            <a:avLst/>
          </a:prstGeom>
        </p:spPr>
        <p:txBody>
          <a:bodyPr anchor="t" rtlCol="false" tIns="0" lIns="0" bIns="0" rIns="0">
            <a:spAutoFit/>
          </a:bodyPr>
          <a:lstStyle/>
          <a:p>
            <a:pPr algn="l">
              <a:lnSpc>
                <a:spcPts val="4001"/>
              </a:lnSpc>
            </a:pPr>
            <a:r>
              <a:rPr lang="en-US" sz="2898">
                <a:solidFill>
                  <a:srgbClr val="2C2C2C"/>
                </a:solidFill>
                <a:latin typeface="Arimo"/>
                <a:ea typeface="Arimo"/>
                <a:cs typeface="Arimo"/>
                <a:sym typeface="Arimo"/>
              </a:rPr>
              <a:t>Results</a:t>
            </a:r>
          </a:p>
        </p:txBody>
      </p:sp>
      <p:sp>
        <p:nvSpPr>
          <p:cNvPr name="Freeform 25" id="25"/>
          <p:cNvSpPr/>
          <p:nvPr/>
        </p:nvSpPr>
        <p:spPr>
          <a:xfrm flipH="false" flipV="false" rot="0">
            <a:off x="9844450" y="1936233"/>
            <a:ext cx="1851946" cy="950976"/>
          </a:xfrm>
          <a:custGeom>
            <a:avLst/>
            <a:gdLst/>
            <a:ahLst/>
            <a:cxnLst/>
            <a:rect r="r" b="b" t="t" l="l"/>
            <a:pathLst>
              <a:path h="950976" w="1851946">
                <a:moveTo>
                  <a:pt x="0" y="0"/>
                </a:moveTo>
                <a:lnTo>
                  <a:pt x="1851946" y="0"/>
                </a:lnTo>
                <a:lnTo>
                  <a:pt x="1851946" y="950976"/>
                </a:lnTo>
                <a:lnTo>
                  <a:pt x="0" y="950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9796848" y="1889804"/>
            <a:ext cx="1813846" cy="912876"/>
          </a:xfrm>
          <a:custGeom>
            <a:avLst/>
            <a:gdLst/>
            <a:ahLst/>
            <a:cxnLst/>
            <a:rect r="r" b="b" t="t" l="l"/>
            <a:pathLst>
              <a:path h="912876" w="1813846">
                <a:moveTo>
                  <a:pt x="0" y="0"/>
                </a:moveTo>
                <a:lnTo>
                  <a:pt x="1813846" y="0"/>
                </a:lnTo>
                <a:lnTo>
                  <a:pt x="1813846" y="912876"/>
                </a:lnTo>
                <a:lnTo>
                  <a:pt x="0" y="9128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7" id="27"/>
          <p:cNvSpPr txBox="true"/>
          <p:nvPr/>
        </p:nvSpPr>
        <p:spPr>
          <a:xfrm rot="0">
            <a:off x="10048617" y="1793773"/>
            <a:ext cx="1310550" cy="990600"/>
          </a:xfrm>
          <a:prstGeom prst="rect">
            <a:avLst/>
          </a:prstGeom>
        </p:spPr>
        <p:txBody>
          <a:bodyPr anchor="t" rtlCol="false" tIns="0" lIns="0" bIns="0" rIns="0">
            <a:spAutoFit/>
          </a:bodyPr>
          <a:lstStyle/>
          <a:p>
            <a:pPr algn="ctr">
              <a:lnSpc>
                <a:spcPts val="6960"/>
              </a:lnSpc>
            </a:pPr>
            <a:r>
              <a:rPr lang="en-US" sz="5800">
                <a:solidFill>
                  <a:srgbClr val="FFFFFF"/>
                </a:solidFill>
                <a:latin typeface="Poppins Bold"/>
                <a:ea typeface="Poppins Bold"/>
                <a:cs typeface="Poppins Bold"/>
                <a:sym typeface="Poppins Bold"/>
              </a:rPr>
              <a:t>05</a:t>
            </a:r>
          </a:p>
        </p:txBody>
      </p:sp>
      <p:grpSp>
        <p:nvGrpSpPr>
          <p:cNvPr name="Group 28" id="28"/>
          <p:cNvGrpSpPr/>
          <p:nvPr/>
        </p:nvGrpSpPr>
        <p:grpSpPr>
          <a:xfrm rot="176605">
            <a:off x="11648074" y="2405966"/>
            <a:ext cx="1005852" cy="19050"/>
            <a:chOff x="0" y="0"/>
            <a:chExt cx="1341136" cy="25400"/>
          </a:xfrm>
        </p:grpSpPr>
        <p:sp>
          <p:nvSpPr>
            <p:cNvPr name="Freeform 29" id="29"/>
            <p:cNvSpPr/>
            <p:nvPr/>
          </p:nvSpPr>
          <p:spPr>
            <a:xfrm flipH="false" flipV="false" rot="0">
              <a:off x="0" y="0"/>
              <a:ext cx="1341120" cy="25400"/>
            </a:xfrm>
            <a:custGeom>
              <a:avLst/>
              <a:gdLst/>
              <a:ahLst/>
              <a:cxnLst/>
              <a:rect r="r" b="b" t="t" l="l"/>
              <a:pathLst>
                <a:path h="25400" w="1341120">
                  <a:moveTo>
                    <a:pt x="12700" y="0"/>
                  </a:moveTo>
                  <a:lnTo>
                    <a:pt x="1328420" y="0"/>
                  </a:lnTo>
                  <a:cubicBezTo>
                    <a:pt x="1335405" y="0"/>
                    <a:pt x="1341120" y="5715"/>
                    <a:pt x="1341120" y="12700"/>
                  </a:cubicBezTo>
                  <a:cubicBezTo>
                    <a:pt x="1341120" y="19685"/>
                    <a:pt x="1335405" y="25400"/>
                    <a:pt x="1328420" y="25400"/>
                  </a:cubicBezTo>
                  <a:lnTo>
                    <a:pt x="12700" y="25400"/>
                  </a:lnTo>
                  <a:cubicBezTo>
                    <a:pt x="5715" y="25400"/>
                    <a:pt x="0" y="19685"/>
                    <a:pt x="0" y="12700"/>
                  </a:cubicBezTo>
                  <a:cubicBezTo>
                    <a:pt x="0" y="5715"/>
                    <a:pt x="5715" y="0"/>
                    <a:pt x="12700" y="0"/>
                  </a:cubicBezTo>
                  <a:close/>
                </a:path>
              </a:pathLst>
            </a:custGeom>
            <a:solidFill>
              <a:srgbClr val="2C2C2C"/>
            </a:solidFill>
          </p:spPr>
        </p:sp>
      </p:grpSp>
      <p:sp>
        <p:nvSpPr>
          <p:cNvPr name="TextBox 30" id="30"/>
          <p:cNvSpPr txBox="true"/>
          <p:nvPr/>
        </p:nvSpPr>
        <p:spPr>
          <a:xfrm rot="0">
            <a:off x="3642443" y="7312568"/>
            <a:ext cx="2410448" cy="1514807"/>
          </a:xfrm>
          <a:prstGeom prst="rect">
            <a:avLst/>
          </a:prstGeom>
        </p:spPr>
        <p:txBody>
          <a:bodyPr anchor="t" rtlCol="false" tIns="0" lIns="0" bIns="0" rIns="0">
            <a:spAutoFit/>
          </a:bodyPr>
          <a:lstStyle/>
          <a:p>
            <a:pPr algn="l">
              <a:lnSpc>
                <a:spcPts val="4005"/>
              </a:lnSpc>
            </a:pPr>
            <a:r>
              <a:rPr lang="en-US" sz="2902">
                <a:solidFill>
                  <a:srgbClr val="2C2C2C"/>
                </a:solidFill>
                <a:latin typeface="Arimo"/>
                <a:ea typeface="Arimo"/>
                <a:cs typeface="Arimo"/>
                <a:sym typeface="Arimo"/>
              </a:rPr>
              <a:t>Fyp deliverables/ discussions</a:t>
            </a:r>
          </a:p>
        </p:txBody>
      </p:sp>
      <p:sp>
        <p:nvSpPr>
          <p:cNvPr name="Freeform 31" id="31"/>
          <p:cNvSpPr/>
          <p:nvPr/>
        </p:nvSpPr>
        <p:spPr>
          <a:xfrm flipH="false" flipV="false" rot="0">
            <a:off x="9996850" y="3627278"/>
            <a:ext cx="1851946" cy="950976"/>
          </a:xfrm>
          <a:custGeom>
            <a:avLst/>
            <a:gdLst/>
            <a:ahLst/>
            <a:cxnLst/>
            <a:rect r="r" b="b" t="t" l="l"/>
            <a:pathLst>
              <a:path h="950976" w="1851946">
                <a:moveTo>
                  <a:pt x="0" y="0"/>
                </a:moveTo>
                <a:lnTo>
                  <a:pt x="1851946" y="0"/>
                </a:lnTo>
                <a:lnTo>
                  <a:pt x="1851946" y="950976"/>
                </a:lnTo>
                <a:lnTo>
                  <a:pt x="0" y="950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2" id="32"/>
          <p:cNvSpPr/>
          <p:nvPr/>
        </p:nvSpPr>
        <p:spPr>
          <a:xfrm flipH="false" flipV="false" rot="0">
            <a:off x="9949248" y="3580849"/>
            <a:ext cx="1813846" cy="912876"/>
          </a:xfrm>
          <a:custGeom>
            <a:avLst/>
            <a:gdLst/>
            <a:ahLst/>
            <a:cxnLst/>
            <a:rect r="r" b="b" t="t" l="l"/>
            <a:pathLst>
              <a:path h="912876" w="1813846">
                <a:moveTo>
                  <a:pt x="0" y="0"/>
                </a:moveTo>
                <a:lnTo>
                  <a:pt x="1813846" y="0"/>
                </a:lnTo>
                <a:lnTo>
                  <a:pt x="1813846" y="912876"/>
                </a:lnTo>
                <a:lnTo>
                  <a:pt x="0" y="9128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3" id="33"/>
          <p:cNvSpPr txBox="true"/>
          <p:nvPr/>
        </p:nvSpPr>
        <p:spPr>
          <a:xfrm rot="0">
            <a:off x="10048467" y="3484819"/>
            <a:ext cx="1310550" cy="990600"/>
          </a:xfrm>
          <a:prstGeom prst="rect">
            <a:avLst/>
          </a:prstGeom>
        </p:spPr>
        <p:txBody>
          <a:bodyPr anchor="t" rtlCol="false" tIns="0" lIns="0" bIns="0" rIns="0">
            <a:spAutoFit/>
          </a:bodyPr>
          <a:lstStyle/>
          <a:p>
            <a:pPr algn="ctr">
              <a:lnSpc>
                <a:spcPts val="6960"/>
              </a:lnSpc>
            </a:pPr>
            <a:r>
              <a:rPr lang="en-US" sz="5800">
                <a:solidFill>
                  <a:srgbClr val="FFFFFF"/>
                </a:solidFill>
                <a:latin typeface="Poppins Bold"/>
                <a:ea typeface="Poppins Bold"/>
                <a:cs typeface="Poppins Bold"/>
                <a:sym typeface="Poppins Bold"/>
              </a:rPr>
              <a:t>06</a:t>
            </a:r>
          </a:p>
        </p:txBody>
      </p:sp>
      <p:grpSp>
        <p:nvGrpSpPr>
          <p:cNvPr name="Group 34" id="34"/>
          <p:cNvGrpSpPr/>
          <p:nvPr/>
        </p:nvGrpSpPr>
        <p:grpSpPr>
          <a:xfrm rot="176605">
            <a:off x="11648074" y="4053181"/>
            <a:ext cx="1005852" cy="19050"/>
            <a:chOff x="0" y="0"/>
            <a:chExt cx="1341136" cy="25400"/>
          </a:xfrm>
        </p:grpSpPr>
        <p:sp>
          <p:nvSpPr>
            <p:cNvPr name="Freeform 35" id="35"/>
            <p:cNvSpPr/>
            <p:nvPr/>
          </p:nvSpPr>
          <p:spPr>
            <a:xfrm flipH="false" flipV="false" rot="0">
              <a:off x="0" y="0"/>
              <a:ext cx="1341120" cy="25400"/>
            </a:xfrm>
            <a:custGeom>
              <a:avLst/>
              <a:gdLst/>
              <a:ahLst/>
              <a:cxnLst/>
              <a:rect r="r" b="b" t="t" l="l"/>
              <a:pathLst>
                <a:path h="25400" w="1341120">
                  <a:moveTo>
                    <a:pt x="12700" y="0"/>
                  </a:moveTo>
                  <a:lnTo>
                    <a:pt x="1328420" y="0"/>
                  </a:lnTo>
                  <a:cubicBezTo>
                    <a:pt x="1335405" y="0"/>
                    <a:pt x="1341120" y="5715"/>
                    <a:pt x="1341120" y="12700"/>
                  </a:cubicBezTo>
                  <a:cubicBezTo>
                    <a:pt x="1341120" y="19685"/>
                    <a:pt x="1335405" y="25400"/>
                    <a:pt x="1328420" y="25400"/>
                  </a:cubicBezTo>
                  <a:lnTo>
                    <a:pt x="12700" y="25400"/>
                  </a:lnTo>
                  <a:cubicBezTo>
                    <a:pt x="5715" y="25400"/>
                    <a:pt x="0" y="19685"/>
                    <a:pt x="0" y="12700"/>
                  </a:cubicBezTo>
                  <a:cubicBezTo>
                    <a:pt x="0" y="5715"/>
                    <a:pt x="5715" y="0"/>
                    <a:pt x="12700" y="0"/>
                  </a:cubicBezTo>
                  <a:close/>
                </a:path>
              </a:pathLst>
            </a:custGeom>
            <a:solidFill>
              <a:srgbClr val="2C2C2C"/>
            </a:solidFill>
          </p:spPr>
        </p:sp>
      </p:grpSp>
      <p:sp>
        <p:nvSpPr>
          <p:cNvPr name="TextBox 36" id="36"/>
          <p:cNvSpPr txBox="true"/>
          <p:nvPr/>
        </p:nvSpPr>
        <p:spPr>
          <a:xfrm rot="0">
            <a:off x="12712023" y="3721801"/>
            <a:ext cx="2324550" cy="505177"/>
          </a:xfrm>
          <a:prstGeom prst="rect">
            <a:avLst/>
          </a:prstGeom>
        </p:spPr>
        <p:txBody>
          <a:bodyPr anchor="t" rtlCol="false" tIns="0" lIns="0" bIns="0" rIns="0">
            <a:spAutoFit/>
          </a:bodyPr>
          <a:lstStyle/>
          <a:p>
            <a:pPr algn="l">
              <a:lnSpc>
                <a:spcPts val="4001"/>
              </a:lnSpc>
            </a:pPr>
            <a:r>
              <a:rPr lang="en-US" sz="2898">
                <a:solidFill>
                  <a:srgbClr val="2C2C2C"/>
                </a:solidFill>
                <a:latin typeface="Arimo"/>
                <a:ea typeface="Arimo"/>
                <a:cs typeface="Arimo"/>
                <a:sym typeface="Arimo"/>
              </a:rPr>
              <a:t> Future Work</a:t>
            </a:r>
          </a:p>
        </p:txBody>
      </p:sp>
      <p:sp>
        <p:nvSpPr>
          <p:cNvPr name="Freeform 37" id="37"/>
          <p:cNvSpPr/>
          <p:nvPr/>
        </p:nvSpPr>
        <p:spPr>
          <a:xfrm flipH="false" flipV="false" rot="0">
            <a:off x="9996850" y="5694111"/>
            <a:ext cx="1851946" cy="950976"/>
          </a:xfrm>
          <a:custGeom>
            <a:avLst/>
            <a:gdLst/>
            <a:ahLst/>
            <a:cxnLst/>
            <a:rect r="r" b="b" t="t" l="l"/>
            <a:pathLst>
              <a:path h="950976" w="1851946">
                <a:moveTo>
                  <a:pt x="0" y="0"/>
                </a:moveTo>
                <a:lnTo>
                  <a:pt x="1851946" y="0"/>
                </a:lnTo>
                <a:lnTo>
                  <a:pt x="1851946" y="950976"/>
                </a:lnTo>
                <a:lnTo>
                  <a:pt x="0" y="950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8" id="38"/>
          <p:cNvSpPr/>
          <p:nvPr/>
        </p:nvSpPr>
        <p:spPr>
          <a:xfrm flipH="false" flipV="false" rot="0">
            <a:off x="9949248" y="5647683"/>
            <a:ext cx="1813846" cy="912876"/>
          </a:xfrm>
          <a:custGeom>
            <a:avLst/>
            <a:gdLst/>
            <a:ahLst/>
            <a:cxnLst/>
            <a:rect r="r" b="b" t="t" l="l"/>
            <a:pathLst>
              <a:path h="912876" w="1813846">
                <a:moveTo>
                  <a:pt x="0" y="0"/>
                </a:moveTo>
                <a:lnTo>
                  <a:pt x="1813846" y="0"/>
                </a:lnTo>
                <a:lnTo>
                  <a:pt x="1813846" y="912876"/>
                </a:lnTo>
                <a:lnTo>
                  <a:pt x="0" y="9128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9" id="39"/>
          <p:cNvSpPr txBox="true"/>
          <p:nvPr/>
        </p:nvSpPr>
        <p:spPr>
          <a:xfrm rot="0">
            <a:off x="10201017" y="5551652"/>
            <a:ext cx="1310550" cy="990600"/>
          </a:xfrm>
          <a:prstGeom prst="rect">
            <a:avLst/>
          </a:prstGeom>
        </p:spPr>
        <p:txBody>
          <a:bodyPr anchor="t" rtlCol="false" tIns="0" lIns="0" bIns="0" rIns="0">
            <a:spAutoFit/>
          </a:bodyPr>
          <a:lstStyle/>
          <a:p>
            <a:pPr algn="ctr">
              <a:lnSpc>
                <a:spcPts val="6960"/>
              </a:lnSpc>
            </a:pPr>
            <a:r>
              <a:rPr lang="en-US" sz="5800">
                <a:solidFill>
                  <a:srgbClr val="FFFFFF"/>
                </a:solidFill>
                <a:latin typeface="Poppins Bold"/>
                <a:ea typeface="Poppins Bold"/>
                <a:cs typeface="Poppins Bold"/>
                <a:sym typeface="Poppins Bold"/>
              </a:rPr>
              <a:t>07</a:t>
            </a:r>
          </a:p>
        </p:txBody>
      </p:sp>
      <p:grpSp>
        <p:nvGrpSpPr>
          <p:cNvPr name="Group 40" id="40"/>
          <p:cNvGrpSpPr/>
          <p:nvPr/>
        </p:nvGrpSpPr>
        <p:grpSpPr>
          <a:xfrm rot="176605">
            <a:off x="11778624" y="6085062"/>
            <a:ext cx="1005852" cy="19050"/>
            <a:chOff x="0" y="0"/>
            <a:chExt cx="1341136" cy="25400"/>
          </a:xfrm>
        </p:grpSpPr>
        <p:sp>
          <p:nvSpPr>
            <p:cNvPr name="Freeform 41" id="41"/>
            <p:cNvSpPr/>
            <p:nvPr/>
          </p:nvSpPr>
          <p:spPr>
            <a:xfrm flipH="false" flipV="false" rot="0">
              <a:off x="0" y="0"/>
              <a:ext cx="1341120" cy="25400"/>
            </a:xfrm>
            <a:custGeom>
              <a:avLst/>
              <a:gdLst/>
              <a:ahLst/>
              <a:cxnLst/>
              <a:rect r="r" b="b" t="t" l="l"/>
              <a:pathLst>
                <a:path h="25400" w="1341120">
                  <a:moveTo>
                    <a:pt x="12700" y="0"/>
                  </a:moveTo>
                  <a:lnTo>
                    <a:pt x="1328420" y="0"/>
                  </a:lnTo>
                  <a:cubicBezTo>
                    <a:pt x="1335405" y="0"/>
                    <a:pt x="1341120" y="5715"/>
                    <a:pt x="1341120" y="12700"/>
                  </a:cubicBezTo>
                  <a:cubicBezTo>
                    <a:pt x="1341120" y="19685"/>
                    <a:pt x="1335405" y="25400"/>
                    <a:pt x="1328420" y="25400"/>
                  </a:cubicBezTo>
                  <a:lnTo>
                    <a:pt x="12700" y="25400"/>
                  </a:lnTo>
                  <a:cubicBezTo>
                    <a:pt x="5715" y="25400"/>
                    <a:pt x="0" y="19685"/>
                    <a:pt x="0" y="12700"/>
                  </a:cubicBezTo>
                  <a:cubicBezTo>
                    <a:pt x="0" y="5715"/>
                    <a:pt x="5715" y="0"/>
                    <a:pt x="12700" y="0"/>
                  </a:cubicBezTo>
                  <a:close/>
                </a:path>
              </a:pathLst>
            </a:custGeom>
            <a:solidFill>
              <a:srgbClr val="2C2C2C"/>
            </a:solidFill>
          </p:spPr>
        </p:sp>
      </p:grpSp>
      <p:sp>
        <p:nvSpPr>
          <p:cNvPr name="Freeform 42" id="42"/>
          <p:cNvSpPr/>
          <p:nvPr/>
        </p:nvSpPr>
        <p:spPr>
          <a:xfrm flipH="false" flipV="false" rot="0">
            <a:off x="9996850" y="7420652"/>
            <a:ext cx="1851946" cy="950976"/>
          </a:xfrm>
          <a:custGeom>
            <a:avLst/>
            <a:gdLst/>
            <a:ahLst/>
            <a:cxnLst/>
            <a:rect r="r" b="b" t="t" l="l"/>
            <a:pathLst>
              <a:path h="950976" w="1851946">
                <a:moveTo>
                  <a:pt x="0" y="0"/>
                </a:moveTo>
                <a:lnTo>
                  <a:pt x="1851946" y="0"/>
                </a:lnTo>
                <a:lnTo>
                  <a:pt x="1851946" y="950976"/>
                </a:lnTo>
                <a:lnTo>
                  <a:pt x="0" y="950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3" id="43"/>
          <p:cNvSpPr/>
          <p:nvPr/>
        </p:nvSpPr>
        <p:spPr>
          <a:xfrm flipH="false" flipV="false" rot="0">
            <a:off x="9949248" y="7374223"/>
            <a:ext cx="1813846" cy="912876"/>
          </a:xfrm>
          <a:custGeom>
            <a:avLst/>
            <a:gdLst/>
            <a:ahLst/>
            <a:cxnLst/>
            <a:rect r="r" b="b" t="t" l="l"/>
            <a:pathLst>
              <a:path h="912876" w="1813846">
                <a:moveTo>
                  <a:pt x="0" y="0"/>
                </a:moveTo>
                <a:lnTo>
                  <a:pt x="1813846" y="0"/>
                </a:lnTo>
                <a:lnTo>
                  <a:pt x="1813846" y="912876"/>
                </a:lnTo>
                <a:lnTo>
                  <a:pt x="0" y="9128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4" id="44"/>
          <p:cNvSpPr txBox="true"/>
          <p:nvPr/>
        </p:nvSpPr>
        <p:spPr>
          <a:xfrm rot="0">
            <a:off x="10201017" y="7278193"/>
            <a:ext cx="1310550" cy="990600"/>
          </a:xfrm>
          <a:prstGeom prst="rect">
            <a:avLst/>
          </a:prstGeom>
        </p:spPr>
        <p:txBody>
          <a:bodyPr anchor="t" rtlCol="false" tIns="0" lIns="0" bIns="0" rIns="0">
            <a:spAutoFit/>
          </a:bodyPr>
          <a:lstStyle/>
          <a:p>
            <a:pPr algn="ctr">
              <a:lnSpc>
                <a:spcPts val="6960"/>
              </a:lnSpc>
            </a:pPr>
            <a:r>
              <a:rPr lang="en-US" sz="5800">
                <a:solidFill>
                  <a:srgbClr val="FFFFFF"/>
                </a:solidFill>
                <a:latin typeface="Poppins Bold"/>
                <a:ea typeface="Poppins Bold"/>
                <a:cs typeface="Poppins Bold"/>
                <a:sym typeface="Poppins Bold"/>
              </a:rPr>
              <a:t>08</a:t>
            </a:r>
          </a:p>
        </p:txBody>
      </p:sp>
      <p:grpSp>
        <p:nvGrpSpPr>
          <p:cNvPr name="Group 45" id="45"/>
          <p:cNvGrpSpPr/>
          <p:nvPr/>
        </p:nvGrpSpPr>
        <p:grpSpPr>
          <a:xfrm rot="176605">
            <a:off x="11778624" y="7964544"/>
            <a:ext cx="1005852" cy="19050"/>
            <a:chOff x="0" y="0"/>
            <a:chExt cx="1341136" cy="25400"/>
          </a:xfrm>
        </p:grpSpPr>
        <p:sp>
          <p:nvSpPr>
            <p:cNvPr name="Freeform 46" id="46"/>
            <p:cNvSpPr/>
            <p:nvPr/>
          </p:nvSpPr>
          <p:spPr>
            <a:xfrm flipH="false" flipV="false" rot="0">
              <a:off x="0" y="0"/>
              <a:ext cx="1341120" cy="25400"/>
            </a:xfrm>
            <a:custGeom>
              <a:avLst/>
              <a:gdLst/>
              <a:ahLst/>
              <a:cxnLst/>
              <a:rect r="r" b="b" t="t" l="l"/>
              <a:pathLst>
                <a:path h="25400" w="1341120">
                  <a:moveTo>
                    <a:pt x="12700" y="0"/>
                  </a:moveTo>
                  <a:lnTo>
                    <a:pt x="1328420" y="0"/>
                  </a:lnTo>
                  <a:cubicBezTo>
                    <a:pt x="1335405" y="0"/>
                    <a:pt x="1341120" y="5715"/>
                    <a:pt x="1341120" y="12700"/>
                  </a:cubicBezTo>
                  <a:cubicBezTo>
                    <a:pt x="1341120" y="19685"/>
                    <a:pt x="1335405" y="25400"/>
                    <a:pt x="1328420" y="25400"/>
                  </a:cubicBezTo>
                  <a:lnTo>
                    <a:pt x="12700" y="25400"/>
                  </a:lnTo>
                  <a:cubicBezTo>
                    <a:pt x="5715" y="25400"/>
                    <a:pt x="0" y="19685"/>
                    <a:pt x="0" y="12700"/>
                  </a:cubicBezTo>
                  <a:cubicBezTo>
                    <a:pt x="0" y="5715"/>
                    <a:pt x="5715" y="0"/>
                    <a:pt x="12700" y="0"/>
                  </a:cubicBezTo>
                  <a:close/>
                </a:path>
              </a:pathLst>
            </a:custGeom>
            <a:solidFill>
              <a:srgbClr val="2C2C2C"/>
            </a:solidFill>
          </p:spPr>
        </p:sp>
      </p:grpSp>
      <p:sp>
        <p:nvSpPr>
          <p:cNvPr name="TextBox 47" id="47"/>
          <p:cNvSpPr txBox="true"/>
          <p:nvPr/>
        </p:nvSpPr>
        <p:spPr>
          <a:xfrm rot="0">
            <a:off x="13051014" y="5767957"/>
            <a:ext cx="2172150" cy="505179"/>
          </a:xfrm>
          <a:prstGeom prst="rect">
            <a:avLst/>
          </a:prstGeom>
        </p:spPr>
        <p:txBody>
          <a:bodyPr anchor="t" rtlCol="false" tIns="0" lIns="0" bIns="0" rIns="0">
            <a:spAutoFit/>
          </a:bodyPr>
          <a:lstStyle/>
          <a:p>
            <a:pPr algn="l">
              <a:lnSpc>
                <a:spcPts val="4001"/>
              </a:lnSpc>
            </a:pPr>
            <a:r>
              <a:rPr lang="en-US" sz="2898">
                <a:solidFill>
                  <a:srgbClr val="2C2C2C"/>
                </a:solidFill>
                <a:latin typeface="Arimo"/>
                <a:ea typeface="Arimo"/>
                <a:cs typeface="Arimo"/>
                <a:sym typeface="Arimo"/>
              </a:rPr>
              <a:t>Gantt Chart</a:t>
            </a:r>
          </a:p>
        </p:txBody>
      </p:sp>
      <p:sp>
        <p:nvSpPr>
          <p:cNvPr name="Freeform 48" id="48"/>
          <p:cNvSpPr/>
          <p:nvPr/>
        </p:nvSpPr>
        <p:spPr>
          <a:xfrm flipH="false" flipV="false" rot="0">
            <a:off x="-1887191" y="-5390850"/>
            <a:ext cx="7167885" cy="7167885"/>
          </a:xfrm>
          <a:custGeom>
            <a:avLst/>
            <a:gdLst/>
            <a:ahLst/>
            <a:cxnLst/>
            <a:rect r="r" b="b" t="t" l="l"/>
            <a:pathLst>
              <a:path h="7167885" w="7167885">
                <a:moveTo>
                  <a:pt x="0" y="0"/>
                </a:moveTo>
                <a:lnTo>
                  <a:pt x="7167886" y="0"/>
                </a:lnTo>
                <a:lnTo>
                  <a:pt x="7167886" y="7167885"/>
                </a:lnTo>
                <a:lnTo>
                  <a:pt x="0" y="71678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49" id="49"/>
          <p:cNvGrpSpPr/>
          <p:nvPr/>
        </p:nvGrpSpPr>
        <p:grpSpPr>
          <a:xfrm rot="0">
            <a:off x="-1954892" y="-2661124"/>
            <a:ext cx="4551133" cy="4505330"/>
            <a:chOff x="0" y="0"/>
            <a:chExt cx="6068177" cy="6007107"/>
          </a:xfrm>
        </p:grpSpPr>
        <p:sp>
          <p:nvSpPr>
            <p:cNvPr name="Freeform 50" id="50"/>
            <p:cNvSpPr/>
            <p:nvPr/>
          </p:nvSpPr>
          <p:spPr>
            <a:xfrm flipH="false" flipV="false" rot="0">
              <a:off x="5588" y="5461"/>
              <a:ext cx="6057011" cy="5996051"/>
            </a:xfrm>
            <a:custGeom>
              <a:avLst/>
              <a:gdLst/>
              <a:ahLst/>
              <a:cxnLst/>
              <a:rect r="r" b="b" t="t" l="l"/>
              <a:pathLst>
                <a:path h="5996051" w="6057011">
                  <a:moveTo>
                    <a:pt x="26924" y="0"/>
                  </a:moveTo>
                  <a:lnTo>
                    <a:pt x="6057011" y="5969000"/>
                  </a:lnTo>
                  <a:lnTo>
                    <a:pt x="6030214" y="5996051"/>
                  </a:lnTo>
                  <a:lnTo>
                    <a:pt x="0" y="27178"/>
                  </a:lnTo>
                  <a:close/>
                </a:path>
              </a:pathLst>
            </a:custGeom>
            <a:solidFill>
              <a:srgbClr val="8CA9AD"/>
            </a:solidFill>
          </p:spPr>
        </p:sp>
      </p:grpSp>
      <p:grpSp>
        <p:nvGrpSpPr>
          <p:cNvPr name="Group 51" id="51"/>
          <p:cNvGrpSpPr/>
          <p:nvPr/>
        </p:nvGrpSpPr>
        <p:grpSpPr>
          <a:xfrm rot="0">
            <a:off x="-2141498" y="-2388408"/>
            <a:ext cx="4423475" cy="4423475"/>
            <a:chOff x="0" y="0"/>
            <a:chExt cx="5897967" cy="5897967"/>
          </a:xfrm>
        </p:grpSpPr>
        <p:sp>
          <p:nvSpPr>
            <p:cNvPr name="Freeform 52" id="52"/>
            <p:cNvSpPr/>
            <p:nvPr/>
          </p:nvSpPr>
          <p:spPr>
            <a:xfrm flipH="false" flipV="false" rot="0">
              <a:off x="5588" y="5588"/>
              <a:ext cx="5886831" cy="5886831"/>
            </a:xfrm>
            <a:custGeom>
              <a:avLst/>
              <a:gdLst/>
              <a:ahLst/>
              <a:cxnLst/>
              <a:rect r="r" b="b" t="t" l="l"/>
              <a:pathLst>
                <a:path h="5886831" w="5886831">
                  <a:moveTo>
                    <a:pt x="26924" y="0"/>
                  </a:moveTo>
                  <a:lnTo>
                    <a:pt x="5886831" y="5859907"/>
                  </a:lnTo>
                  <a:lnTo>
                    <a:pt x="5859907" y="5886831"/>
                  </a:lnTo>
                  <a:lnTo>
                    <a:pt x="0" y="26924"/>
                  </a:lnTo>
                  <a:close/>
                </a:path>
              </a:pathLst>
            </a:custGeom>
            <a:solidFill>
              <a:srgbClr val="8CA9AD"/>
            </a:solidFill>
          </p:spPr>
        </p:sp>
      </p:grpSp>
      <p:grpSp>
        <p:nvGrpSpPr>
          <p:cNvPr name="Group 53" id="53"/>
          <p:cNvGrpSpPr/>
          <p:nvPr/>
        </p:nvGrpSpPr>
        <p:grpSpPr>
          <a:xfrm rot="0">
            <a:off x="-2298146" y="-2075748"/>
            <a:ext cx="4273708" cy="4273708"/>
            <a:chOff x="0" y="0"/>
            <a:chExt cx="5698277" cy="5698277"/>
          </a:xfrm>
        </p:grpSpPr>
        <p:sp>
          <p:nvSpPr>
            <p:cNvPr name="Freeform 54" id="54"/>
            <p:cNvSpPr/>
            <p:nvPr/>
          </p:nvSpPr>
          <p:spPr>
            <a:xfrm flipH="false" flipV="false" rot="0">
              <a:off x="5588" y="5588"/>
              <a:ext cx="5687060" cy="5687060"/>
            </a:xfrm>
            <a:custGeom>
              <a:avLst/>
              <a:gdLst/>
              <a:ahLst/>
              <a:cxnLst/>
              <a:rect r="r" b="b" t="t" l="l"/>
              <a:pathLst>
                <a:path h="5687060" w="5687060">
                  <a:moveTo>
                    <a:pt x="26924" y="0"/>
                  </a:moveTo>
                  <a:lnTo>
                    <a:pt x="5687060" y="5660136"/>
                  </a:lnTo>
                  <a:lnTo>
                    <a:pt x="5660136" y="5687060"/>
                  </a:lnTo>
                  <a:lnTo>
                    <a:pt x="0" y="26924"/>
                  </a:lnTo>
                  <a:close/>
                </a:path>
              </a:pathLst>
            </a:custGeom>
            <a:solidFill>
              <a:srgbClr val="8CA9AD"/>
            </a:solidFill>
          </p:spPr>
        </p:sp>
      </p:grpSp>
      <p:grpSp>
        <p:nvGrpSpPr>
          <p:cNvPr name="Group 55" id="55"/>
          <p:cNvGrpSpPr/>
          <p:nvPr/>
        </p:nvGrpSpPr>
        <p:grpSpPr>
          <a:xfrm rot="0">
            <a:off x="-2408614" y="-1738846"/>
            <a:ext cx="4119654" cy="4119654"/>
            <a:chOff x="0" y="0"/>
            <a:chExt cx="5492872" cy="5492872"/>
          </a:xfrm>
        </p:grpSpPr>
        <p:sp>
          <p:nvSpPr>
            <p:cNvPr name="Freeform 56" id="56"/>
            <p:cNvSpPr/>
            <p:nvPr/>
          </p:nvSpPr>
          <p:spPr>
            <a:xfrm flipH="false" flipV="false" rot="0">
              <a:off x="5588" y="5588"/>
              <a:ext cx="5481701" cy="5481701"/>
            </a:xfrm>
            <a:custGeom>
              <a:avLst/>
              <a:gdLst/>
              <a:ahLst/>
              <a:cxnLst/>
              <a:rect r="r" b="b" t="t" l="l"/>
              <a:pathLst>
                <a:path h="5481701" w="5481701">
                  <a:moveTo>
                    <a:pt x="26924" y="0"/>
                  </a:moveTo>
                  <a:lnTo>
                    <a:pt x="5481701" y="5454777"/>
                  </a:lnTo>
                  <a:lnTo>
                    <a:pt x="5454777" y="5481701"/>
                  </a:lnTo>
                  <a:lnTo>
                    <a:pt x="0" y="26924"/>
                  </a:lnTo>
                  <a:close/>
                </a:path>
              </a:pathLst>
            </a:custGeom>
            <a:solidFill>
              <a:srgbClr val="8CA9AD"/>
            </a:solidFill>
          </p:spPr>
        </p:sp>
      </p:grpSp>
      <p:grpSp>
        <p:nvGrpSpPr>
          <p:cNvPr name="Group 57" id="57"/>
          <p:cNvGrpSpPr/>
          <p:nvPr/>
        </p:nvGrpSpPr>
        <p:grpSpPr>
          <a:xfrm rot="0">
            <a:off x="-2534084" y="-1355358"/>
            <a:ext cx="3820627" cy="3820627"/>
            <a:chOff x="0" y="0"/>
            <a:chExt cx="5094169" cy="5094169"/>
          </a:xfrm>
        </p:grpSpPr>
        <p:sp>
          <p:nvSpPr>
            <p:cNvPr name="Freeform 58" id="58"/>
            <p:cNvSpPr/>
            <p:nvPr/>
          </p:nvSpPr>
          <p:spPr>
            <a:xfrm flipH="false" flipV="false" rot="0">
              <a:off x="5588" y="5588"/>
              <a:ext cx="5083048" cy="5083048"/>
            </a:xfrm>
            <a:custGeom>
              <a:avLst/>
              <a:gdLst/>
              <a:ahLst/>
              <a:cxnLst/>
              <a:rect r="r" b="b" t="t" l="l"/>
              <a:pathLst>
                <a:path h="5083048" w="5083048">
                  <a:moveTo>
                    <a:pt x="26924" y="0"/>
                  </a:moveTo>
                  <a:lnTo>
                    <a:pt x="5083048" y="5056124"/>
                  </a:lnTo>
                  <a:lnTo>
                    <a:pt x="5056124" y="5083048"/>
                  </a:lnTo>
                  <a:lnTo>
                    <a:pt x="0" y="26924"/>
                  </a:lnTo>
                  <a:close/>
                </a:path>
              </a:pathLst>
            </a:custGeom>
            <a:solidFill>
              <a:srgbClr val="8CA9AD"/>
            </a:solidFill>
          </p:spPr>
        </p:sp>
      </p:grpSp>
      <p:grpSp>
        <p:nvGrpSpPr>
          <p:cNvPr name="Group 59" id="59"/>
          <p:cNvGrpSpPr/>
          <p:nvPr/>
        </p:nvGrpSpPr>
        <p:grpSpPr>
          <a:xfrm rot="0">
            <a:off x="-2639463" y="-968342"/>
            <a:ext cx="3485636" cy="3504820"/>
            <a:chOff x="0" y="0"/>
            <a:chExt cx="4647515" cy="4673093"/>
          </a:xfrm>
        </p:grpSpPr>
        <p:sp>
          <p:nvSpPr>
            <p:cNvPr name="Freeform 60" id="60"/>
            <p:cNvSpPr/>
            <p:nvPr/>
          </p:nvSpPr>
          <p:spPr>
            <a:xfrm flipH="false" flipV="false" rot="0">
              <a:off x="5588" y="5588"/>
              <a:ext cx="4636389" cy="4661916"/>
            </a:xfrm>
            <a:custGeom>
              <a:avLst/>
              <a:gdLst/>
              <a:ahLst/>
              <a:cxnLst/>
              <a:rect r="r" b="b" t="t" l="l"/>
              <a:pathLst>
                <a:path h="4661916" w="4636389">
                  <a:moveTo>
                    <a:pt x="26924" y="0"/>
                  </a:moveTo>
                  <a:lnTo>
                    <a:pt x="4636389" y="4634992"/>
                  </a:lnTo>
                  <a:lnTo>
                    <a:pt x="4609338" y="4661916"/>
                  </a:lnTo>
                  <a:lnTo>
                    <a:pt x="0" y="26924"/>
                  </a:lnTo>
                  <a:close/>
                </a:path>
              </a:pathLst>
            </a:custGeom>
            <a:solidFill>
              <a:srgbClr val="8CA9AD"/>
            </a:solidFill>
          </p:spPr>
        </p:sp>
      </p:grpSp>
      <p:grpSp>
        <p:nvGrpSpPr>
          <p:cNvPr name="Group 61" id="61"/>
          <p:cNvGrpSpPr/>
          <p:nvPr/>
        </p:nvGrpSpPr>
        <p:grpSpPr>
          <a:xfrm rot="0">
            <a:off x="-2616988" y="-478484"/>
            <a:ext cx="2974426" cy="2959226"/>
            <a:chOff x="0" y="0"/>
            <a:chExt cx="3965901" cy="3945635"/>
          </a:xfrm>
        </p:grpSpPr>
        <p:sp>
          <p:nvSpPr>
            <p:cNvPr name="Freeform 62" id="62"/>
            <p:cNvSpPr/>
            <p:nvPr/>
          </p:nvSpPr>
          <p:spPr>
            <a:xfrm flipH="false" flipV="false" rot="0">
              <a:off x="5588" y="5588"/>
              <a:ext cx="3954653" cy="3934587"/>
            </a:xfrm>
            <a:custGeom>
              <a:avLst/>
              <a:gdLst/>
              <a:ahLst/>
              <a:cxnLst/>
              <a:rect r="r" b="b" t="t" l="l"/>
              <a:pathLst>
                <a:path h="3934587" w="3954653">
                  <a:moveTo>
                    <a:pt x="26924" y="0"/>
                  </a:moveTo>
                  <a:lnTo>
                    <a:pt x="3954653" y="3907536"/>
                  </a:lnTo>
                  <a:lnTo>
                    <a:pt x="3927729" y="3934587"/>
                  </a:lnTo>
                  <a:lnTo>
                    <a:pt x="0" y="26924"/>
                  </a:lnTo>
                  <a:close/>
                </a:path>
              </a:pathLst>
            </a:custGeom>
            <a:solidFill>
              <a:srgbClr val="8CA9AD"/>
            </a:solidFill>
          </p:spPr>
        </p:sp>
      </p:grpSp>
      <p:sp>
        <p:nvSpPr>
          <p:cNvPr name="TextBox 63" id="63"/>
          <p:cNvSpPr txBox="true"/>
          <p:nvPr/>
        </p:nvSpPr>
        <p:spPr>
          <a:xfrm rot="0">
            <a:off x="3214623" y="1872732"/>
            <a:ext cx="2172150" cy="505177"/>
          </a:xfrm>
          <a:prstGeom prst="rect">
            <a:avLst/>
          </a:prstGeom>
        </p:spPr>
        <p:txBody>
          <a:bodyPr anchor="t" rtlCol="false" tIns="0" lIns="0" bIns="0" rIns="0">
            <a:spAutoFit/>
          </a:bodyPr>
          <a:lstStyle/>
          <a:p>
            <a:pPr algn="just">
              <a:lnSpc>
                <a:spcPts val="4001"/>
              </a:lnSpc>
            </a:pPr>
            <a:r>
              <a:rPr lang="en-US" sz="2898">
                <a:solidFill>
                  <a:srgbClr val="2C2C2C"/>
                </a:solidFill>
                <a:latin typeface="Arimo"/>
                <a:ea typeface="Arimo"/>
                <a:cs typeface="Arimo"/>
                <a:sym typeface="Arimo"/>
              </a:rPr>
              <a:t>Objectives</a:t>
            </a:r>
          </a:p>
        </p:txBody>
      </p:sp>
      <p:sp>
        <p:nvSpPr>
          <p:cNvPr name="TextBox 64" id="64"/>
          <p:cNvSpPr txBox="true"/>
          <p:nvPr/>
        </p:nvSpPr>
        <p:spPr>
          <a:xfrm rot="0">
            <a:off x="3214623" y="3732192"/>
            <a:ext cx="1989150" cy="505177"/>
          </a:xfrm>
          <a:prstGeom prst="rect">
            <a:avLst/>
          </a:prstGeom>
        </p:spPr>
        <p:txBody>
          <a:bodyPr anchor="t" rtlCol="false" tIns="0" lIns="0" bIns="0" rIns="0">
            <a:spAutoFit/>
          </a:bodyPr>
          <a:lstStyle/>
          <a:p>
            <a:pPr algn="l">
              <a:lnSpc>
                <a:spcPts val="4001"/>
              </a:lnSpc>
            </a:pPr>
            <a:r>
              <a:rPr lang="en-US" sz="2898">
                <a:solidFill>
                  <a:srgbClr val="2C2C2C"/>
                </a:solidFill>
                <a:latin typeface="Arimo"/>
                <a:ea typeface="Arimo"/>
                <a:cs typeface="Arimo"/>
                <a:sym typeface="Arimo"/>
              </a:rPr>
              <a:t>Tech Stack</a:t>
            </a:r>
          </a:p>
        </p:txBody>
      </p:sp>
      <p:sp>
        <p:nvSpPr>
          <p:cNvPr name="TextBox 65" id="65"/>
          <p:cNvSpPr txBox="true"/>
          <p:nvPr/>
        </p:nvSpPr>
        <p:spPr>
          <a:xfrm rot="0">
            <a:off x="12788223" y="7405644"/>
            <a:ext cx="2172150" cy="505179"/>
          </a:xfrm>
          <a:prstGeom prst="rect">
            <a:avLst/>
          </a:prstGeom>
        </p:spPr>
        <p:txBody>
          <a:bodyPr anchor="t" rtlCol="false" tIns="0" lIns="0" bIns="0" rIns="0">
            <a:spAutoFit/>
          </a:bodyPr>
          <a:lstStyle/>
          <a:p>
            <a:pPr algn="l">
              <a:lnSpc>
                <a:spcPts val="4001"/>
              </a:lnSpc>
            </a:pPr>
            <a:r>
              <a:rPr lang="en-US" sz="2898">
                <a:solidFill>
                  <a:srgbClr val="2C2C2C"/>
                </a:solidFill>
                <a:latin typeface="Arimo"/>
                <a:ea typeface="Arimo"/>
                <a:cs typeface="Arimo"/>
                <a:sym typeface="Arimo"/>
              </a:rPr>
              <a:t>Live Demo</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287310" y="2075243"/>
            <a:ext cx="14666689" cy="8018898"/>
          </a:xfrm>
          <a:custGeom>
            <a:avLst/>
            <a:gdLst/>
            <a:ahLst/>
            <a:cxnLst/>
            <a:rect r="r" b="b" t="t" l="l"/>
            <a:pathLst>
              <a:path h="8018898" w="14666689">
                <a:moveTo>
                  <a:pt x="0" y="0"/>
                </a:moveTo>
                <a:lnTo>
                  <a:pt x="14666690" y="0"/>
                </a:lnTo>
                <a:lnTo>
                  <a:pt x="14666690" y="8018898"/>
                </a:lnTo>
                <a:lnTo>
                  <a:pt x="0" y="8018898"/>
                </a:lnTo>
                <a:lnTo>
                  <a:pt x="0" y="0"/>
                </a:lnTo>
                <a:close/>
              </a:path>
            </a:pathLst>
          </a:custGeom>
          <a:blipFill>
            <a:blip r:embed="rId2"/>
            <a:stretch>
              <a:fillRect l="0" t="0" r="0" b="0"/>
            </a:stretch>
          </a:blipFill>
        </p:spPr>
      </p:sp>
      <p:sp>
        <p:nvSpPr>
          <p:cNvPr name="TextBox 3" id="3"/>
          <p:cNvSpPr txBox="true"/>
          <p:nvPr/>
        </p:nvSpPr>
        <p:spPr>
          <a:xfrm rot="0">
            <a:off x="125503" y="329699"/>
            <a:ext cx="7298371" cy="1321801"/>
          </a:xfrm>
          <a:prstGeom prst="rect">
            <a:avLst/>
          </a:prstGeom>
        </p:spPr>
        <p:txBody>
          <a:bodyPr anchor="t" rtlCol="false" tIns="0" lIns="0" bIns="0" rIns="0">
            <a:spAutoFit/>
          </a:bodyPr>
          <a:lstStyle/>
          <a:p>
            <a:pPr algn="ctr">
              <a:lnSpc>
                <a:spcPts val="5332"/>
              </a:lnSpc>
              <a:spcBef>
                <a:spcPct val="0"/>
              </a:spcBef>
            </a:pPr>
            <a:r>
              <a:rPr lang="en-US" sz="3808">
                <a:solidFill>
                  <a:srgbClr val="000000"/>
                </a:solidFill>
                <a:latin typeface="DM Sans Bold"/>
                <a:ea typeface="DM Sans Bold"/>
                <a:cs typeface="DM Sans Bold"/>
                <a:sym typeface="DM Sans Bold"/>
              </a:rPr>
              <a:t>Training and Validation Accuracy and Loss</a:t>
            </a:r>
          </a:p>
        </p:txBody>
      </p:sp>
      <p:sp>
        <p:nvSpPr>
          <p:cNvPr name="TextBox 4" id="4"/>
          <p:cNvSpPr txBox="true"/>
          <p:nvPr/>
        </p:nvSpPr>
        <p:spPr>
          <a:xfrm rot="0">
            <a:off x="12181889" y="358274"/>
            <a:ext cx="4380012" cy="1434560"/>
          </a:xfrm>
          <a:prstGeom prst="rect">
            <a:avLst/>
          </a:prstGeom>
        </p:spPr>
        <p:txBody>
          <a:bodyPr anchor="t" rtlCol="false" tIns="0" lIns="0" bIns="0" rIns="0">
            <a:spAutoFit/>
          </a:bodyPr>
          <a:lstStyle/>
          <a:p>
            <a:pPr algn="ctr" marL="598313" indent="-299156" lvl="1">
              <a:lnSpc>
                <a:spcPts val="3879"/>
              </a:lnSpc>
              <a:buFont typeface="Arial"/>
              <a:buChar char="•"/>
            </a:pPr>
            <a:r>
              <a:rPr lang="en-US" sz="2771">
                <a:solidFill>
                  <a:srgbClr val="000000"/>
                </a:solidFill>
                <a:latin typeface="DM Sans"/>
                <a:ea typeface="DM Sans"/>
                <a:cs typeface="DM Sans"/>
                <a:sym typeface="DM Sans"/>
              </a:rPr>
              <a:t>model is not overfitting</a:t>
            </a:r>
          </a:p>
          <a:p>
            <a:pPr algn="ctr" marL="598313" indent="-299156" lvl="1">
              <a:lnSpc>
                <a:spcPts val="3879"/>
              </a:lnSpc>
              <a:buFont typeface="Arial"/>
              <a:buChar char="•"/>
            </a:pPr>
            <a:r>
              <a:rPr lang="en-US" sz="2771">
                <a:solidFill>
                  <a:srgbClr val="000000"/>
                </a:solidFill>
                <a:latin typeface="DM Sans"/>
                <a:ea typeface="DM Sans"/>
                <a:cs typeface="DM Sans"/>
                <a:sym typeface="DM Sans"/>
              </a:rPr>
              <a:t>generalize well  </a:t>
            </a:r>
          </a:p>
          <a:p>
            <a:pPr algn="ctr" marL="598313" indent="-299156" lvl="1">
              <a:lnSpc>
                <a:spcPts val="3879"/>
              </a:lnSpc>
              <a:buFont typeface="Arial"/>
              <a:buChar char="•"/>
            </a:pPr>
            <a:r>
              <a:rPr lang="en-US" sz="2771">
                <a:solidFill>
                  <a:srgbClr val="000000"/>
                </a:solidFill>
                <a:latin typeface="DM Sans"/>
                <a:ea typeface="DM Sans"/>
                <a:cs typeface="DM Sans"/>
                <a:sym typeface="DM Sans"/>
              </a:rPr>
              <a:t>good learning </a:t>
            </a: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115788" cy="10139526"/>
        </p:xfrm>
        <a:graphic>
          <a:graphicData uri="http://schemas.openxmlformats.org/drawingml/2006/table">
            <a:tbl>
              <a:tblPr/>
              <a:tblGrid>
                <a:gridCol w="4414282"/>
                <a:gridCol w="4414282"/>
                <a:gridCol w="4414282"/>
                <a:gridCol w="4872942"/>
              </a:tblGrid>
              <a:tr h="645231">
                <a:tc>
                  <a:txBody>
                    <a:bodyPr anchor="t" rtlCol="false"/>
                    <a:lstStyle/>
                    <a:p>
                      <a:pPr algn="l">
                        <a:lnSpc>
                          <a:spcPts val="2799"/>
                        </a:lnSpc>
                        <a:defRPr/>
                      </a:pPr>
                      <a:r>
                        <a:rPr lang="en-US" sz="1999">
                          <a:solidFill>
                            <a:srgbClr val="000000"/>
                          </a:solidFill>
                          <a:latin typeface="DM Sans"/>
                          <a:ea typeface="DM Sans"/>
                          <a:cs typeface="DM Sans"/>
                          <a:sym typeface="DM Sans"/>
                        </a:rPr>
                        <a:t>Feature</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Model 1</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Model 2</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Model 3</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52542">
                <a:tc>
                  <a:txBody>
                    <a:bodyPr anchor="t" rtlCol="false"/>
                    <a:lstStyle/>
                    <a:p>
                      <a:pPr algn="l">
                        <a:lnSpc>
                          <a:spcPts val="2799"/>
                        </a:lnSpc>
                        <a:defRPr/>
                      </a:pPr>
                      <a:r>
                        <a:rPr lang="en-US" sz="1999">
                          <a:solidFill>
                            <a:srgbClr val="000000"/>
                          </a:solidFill>
                          <a:latin typeface="DM Sans"/>
                          <a:ea typeface="DM Sans"/>
                          <a:cs typeface="DM Sans"/>
                          <a:sym typeface="DM Sans"/>
                        </a:rPr>
                        <a:t>Embedding</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Trained Embeddings (128 dimensions)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GloVe Pretrained Embeddings (100 dimensions)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BERT Embeddings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25664">
                <a:tc>
                  <a:txBody>
                    <a:bodyPr anchor="t" rtlCol="false"/>
                    <a:lstStyle/>
                    <a:p>
                      <a:pPr algn="l">
                        <a:lnSpc>
                          <a:spcPts val="2799"/>
                        </a:lnSpc>
                        <a:defRPr/>
                      </a:pPr>
                      <a:r>
                        <a:rPr lang="en-US" sz="1999">
                          <a:solidFill>
                            <a:srgbClr val="000000"/>
                          </a:solidFill>
                          <a:latin typeface="DM Sans"/>
                          <a:ea typeface="DM Sans"/>
                          <a:cs typeface="DM Sans"/>
                          <a:sym typeface="DM Sans"/>
                        </a:rPr>
                        <a:t>Vocabulary Size</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Length of tokenize_data word index + 1</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6480</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Predefined by BERT tokenizer</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72576">
                <a:tc>
                  <a:txBody>
                    <a:bodyPr anchor="t" rtlCol="false"/>
                    <a:lstStyle/>
                    <a:p>
                      <a:pPr algn="l">
                        <a:lnSpc>
                          <a:spcPts val="2799"/>
                        </a:lnSpc>
                        <a:defRPr/>
                      </a:pPr>
                      <a:r>
                        <a:rPr lang="en-US" sz="1999">
                          <a:solidFill>
                            <a:srgbClr val="000000"/>
                          </a:solidFill>
                          <a:latin typeface="DM Sans"/>
                          <a:ea typeface="DM Sans"/>
                          <a:cs typeface="DM Sans"/>
                          <a:sym typeface="DM Sans"/>
                        </a:rPr>
                        <a:t>Embedding Input Length</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50</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Variable (max length in corpus)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Variable (based on tokenized input)</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278753">
                <a:tc>
                  <a:txBody>
                    <a:bodyPr anchor="t" rtlCol="false"/>
                    <a:lstStyle/>
                    <a:p>
                      <a:pPr algn="l">
                        <a:lnSpc>
                          <a:spcPts val="2799"/>
                        </a:lnSpc>
                        <a:defRPr/>
                      </a:pPr>
                      <a:r>
                        <a:rPr lang="en-US" sz="1999">
                          <a:solidFill>
                            <a:srgbClr val="000000"/>
                          </a:solidFill>
                          <a:latin typeface="DM Sans"/>
                          <a:ea typeface="DM Sans"/>
                          <a:cs typeface="DM Sans"/>
                          <a:sym typeface="DM Sans"/>
                        </a:rPr>
                        <a:t>Model Architecture</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Bidirectional </a:t>
                      </a:r>
                      <a:r>
                        <a:rPr lang="en-US" sz="1999">
                          <a:solidFill>
                            <a:srgbClr val="000000"/>
                          </a:solidFill>
                          <a:latin typeface="DM Sans"/>
                          <a:ea typeface="DM Sans"/>
                          <a:cs typeface="DM Sans"/>
                          <a:sym typeface="DM Sans"/>
                        </a:rPr>
                        <a:t>LSTM + GlobalAveragePooling + Dense layers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Bidirectional LSTM + Dense layers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BERT Model for Sequence Classification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52542">
                <a:tc>
                  <a:txBody>
                    <a:bodyPr anchor="t" rtlCol="false"/>
                    <a:lstStyle/>
                    <a:p>
                      <a:pPr algn="l">
                        <a:lnSpc>
                          <a:spcPts val="2799"/>
                        </a:lnSpc>
                        <a:defRPr/>
                      </a:pPr>
                      <a:r>
                        <a:rPr lang="en-US" sz="1999">
                          <a:solidFill>
                            <a:srgbClr val="000000"/>
                          </a:solidFill>
                          <a:latin typeface="DM Sans"/>
                          <a:ea typeface="DM Sans"/>
                          <a:cs typeface="DM Sans"/>
                          <a:sym typeface="DM Sans"/>
                        </a:rPr>
                        <a:t>Dense Layers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Multiple Dense layers with BatchNormalization and Dropout</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Dense layer with L1 regularization and Dropout</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None (Classification head on BERT)</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278753">
                <a:tc>
                  <a:txBody>
                    <a:bodyPr anchor="t" rtlCol="false"/>
                    <a:lstStyle/>
                    <a:p>
                      <a:pPr algn="l">
                        <a:lnSpc>
                          <a:spcPts val="2799"/>
                        </a:lnSpc>
                        <a:defRPr/>
                      </a:pPr>
                      <a:r>
                        <a:rPr lang="en-US" sz="1999">
                          <a:solidFill>
                            <a:srgbClr val="000000"/>
                          </a:solidFill>
                          <a:latin typeface="DM Sans"/>
                          <a:ea typeface="DM Sans"/>
                          <a:cs typeface="DM Sans"/>
                          <a:sym typeface="DM Sans"/>
                        </a:rPr>
                        <a:t>LSTM Units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Bidirectional LSTM + GlobalAveragePooling + Dense layers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64 units in one Bidirectional LSTM layer</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Not Applicable (BERT uses Transformers)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5231">
                <a:tc>
                  <a:txBody>
                    <a:bodyPr anchor="t" rtlCol="false"/>
                    <a:lstStyle/>
                    <a:p>
                      <a:pPr algn="l">
                        <a:lnSpc>
                          <a:spcPts val="2799"/>
                        </a:lnSpc>
                        <a:defRPr/>
                      </a:pPr>
                      <a:r>
                        <a:rPr lang="en-US" sz="1999">
                          <a:solidFill>
                            <a:srgbClr val="000000"/>
                          </a:solidFill>
                          <a:latin typeface="DM Sans"/>
                          <a:ea typeface="DM Sans"/>
                          <a:cs typeface="DM Sans"/>
                          <a:sym typeface="DM Sans"/>
                        </a:rPr>
                        <a:t>Loss Function </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Sparse </a:t>
                      </a:r>
                      <a:r>
                        <a:rPr lang="en-US" sz="1999">
                          <a:solidFill>
                            <a:srgbClr val="000000"/>
                          </a:solidFill>
                          <a:latin typeface="DM Sans"/>
                          <a:ea typeface="DM Sans"/>
                          <a:cs typeface="DM Sans"/>
                          <a:sym typeface="DM Sans"/>
                        </a:rPr>
                        <a:t>Categorical Crossentropy </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Sparse Categorical Crossentropy </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CrossEntropyLoss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5231">
                <a:tc>
                  <a:txBody>
                    <a:bodyPr anchor="t" rtlCol="false"/>
                    <a:lstStyle/>
                    <a:p>
                      <a:pPr algn="l">
                        <a:lnSpc>
                          <a:spcPts val="2799"/>
                        </a:lnSpc>
                        <a:defRPr/>
                      </a:pPr>
                      <a:r>
                        <a:rPr lang="en-US" sz="1999">
                          <a:solidFill>
                            <a:srgbClr val="000000"/>
                          </a:solidFill>
                          <a:latin typeface="DM Sans"/>
                          <a:ea typeface="DM Sans"/>
                          <a:cs typeface="DM Sans"/>
                          <a:sym typeface="DM Sans"/>
                        </a:rPr>
                        <a:t>Training Epochs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30</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40</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20</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5231">
                <a:tc>
                  <a:txBody>
                    <a:bodyPr anchor="t" rtlCol="false"/>
                    <a:lstStyle/>
                    <a:p>
                      <a:pPr algn="l">
                        <a:lnSpc>
                          <a:spcPts val="2799"/>
                        </a:lnSpc>
                        <a:defRPr/>
                      </a:pPr>
                      <a:r>
                        <a:rPr lang="en-US" sz="1999">
                          <a:solidFill>
                            <a:srgbClr val="000000"/>
                          </a:solidFill>
                          <a:latin typeface="DM Sans"/>
                          <a:ea typeface="DM Sans"/>
                          <a:cs typeface="DM Sans"/>
                          <a:sym typeface="DM Sans"/>
                        </a:rPr>
                        <a:t>Batch Size</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128</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64      </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16   </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52542">
                <a:tc>
                  <a:txBody>
                    <a:bodyPr anchor="t" rtlCol="false"/>
                    <a:lstStyle/>
                    <a:p>
                      <a:pPr algn="l">
                        <a:lnSpc>
                          <a:spcPts val="2799"/>
                        </a:lnSpc>
                        <a:defRPr/>
                      </a:pPr>
                      <a:r>
                        <a:rPr lang="en-US" sz="1999">
                          <a:solidFill>
                            <a:srgbClr val="000000"/>
                          </a:solidFill>
                          <a:latin typeface="DM Sans"/>
                          <a:ea typeface="DM Sans"/>
                          <a:cs typeface="DM Sans"/>
                          <a:sym typeface="DM Sans"/>
                        </a:rPr>
                        <a:t>Callbacks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ModelCheckpoint, EarlyStopping, ReduceLROnPlateau</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ModelCheckpoint</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EarlyStoppingCallback, Trainer</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5231">
                <a:tc>
                  <a:txBody>
                    <a:bodyPr anchor="t" rtlCol="false"/>
                    <a:lstStyle/>
                    <a:p>
                      <a:pPr algn="l">
                        <a:lnSpc>
                          <a:spcPts val="2799"/>
                        </a:lnSpc>
                        <a:defRPr/>
                      </a:pPr>
                      <a:r>
                        <a:rPr lang="en-US" sz="1999">
                          <a:solidFill>
                            <a:srgbClr val="000000"/>
                          </a:solidFill>
                          <a:latin typeface="DM Sans"/>
                          <a:ea typeface="DM Sans"/>
                          <a:cs typeface="DM Sans"/>
                          <a:sym typeface="DM Sans"/>
                        </a:rPr>
                        <a:t>Training-Validation Split</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81% Train, 9% Validation, 10% Test</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72% Train, 8% Validation, 20% Test</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DM Sans"/>
                          <a:ea typeface="DM Sans"/>
                          <a:cs typeface="DM Sans"/>
                          <a:sym typeface="DM Sans"/>
                        </a:rPr>
                        <a:t>80% Train, 10% Validation, 10% Test</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Tree>
  </p:cSld>
  <p:clrMapOvr>
    <a:masterClrMapping/>
  </p:clrMapOvr>
</p:sld>
</file>

<file path=ppt/slides/slide32.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65414" y="1345653"/>
          <a:ext cx="17157171" cy="8418933"/>
        </p:xfrm>
        <a:graphic>
          <a:graphicData uri="http://schemas.openxmlformats.org/drawingml/2006/table">
            <a:tbl>
              <a:tblPr/>
              <a:tblGrid>
                <a:gridCol w="4289293"/>
                <a:gridCol w="4289293"/>
                <a:gridCol w="4289293"/>
                <a:gridCol w="4289293"/>
              </a:tblGrid>
              <a:tr h="667903">
                <a:tc>
                  <a:txBody>
                    <a:bodyPr anchor="t" rtlCol="false"/>
                    <a:lstStyle/>
                    <a:p>
                      <a:pPr algn="l">
                        <a:lnSpc>
                          <a:spcPts val="3359"/>
                        </a:lnSpc>
                        <a:defRPr/>
                      </a:pPr>
                      <a:r>
                        <a:rPr lang="en-US" sz="2399">
                          <a:solidFill>
                            <a:srgbClr val="000000"/>
                          </a:solidFill>
                          <a:latin typeface="DM Sans"/>
                          <a:ea typeface="DM Sans"/>
                          <a:cs typeface="DM Sans"/>
                          <a:sym typeface="DM Sans"/>
                        </a:rPr>
                        <a:t>Metric</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Model 1</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Model 2</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Model 3</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67903">
                <a:tc>
                  <a:txBody>
                    <a:bodyPr anchor="t" rtlCol="false"/>
                    <a:lstStyle/>
                    <a:p>
                      <a:pPr algn="l">
                        <a:lnSpc>
                          <a:spcPts val="3359"/>
                        </a:lnSpc>
                        <a:defRPr/>
                      </a:pPr>
                      <a:r>
                        <a:rPr lang="en-US" sz="2399">
                          <a:solidFill>
                            <a:srgbClr val="000000"/>
                          </a:solidFill>
                          <a:latin typeface="DM Sans"/>
                          <a:ea typeface="DM Sans"/>
                          <a:cs typeface="DM Sans"/>
                          <a:sym typeface="DM Sans"/>
                        </a:rPr>
                        <a:t>Total Parameters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3,980,165</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741,061</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109486085</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67903">
                <a:tc>
                  <a:txBody>
                    <a:bodyPr anchor="t" rtlCol="false"/>
                    <a:lstStyle/>
                    <a:p>
                      <a:pPr algn="l">
                        <a:lnSpc>
                          <a:spcPts val="3359"/>
                        </a:lnSpc>
                        <a:defRPr/>
                      </a:pPr>
                      <a:r>
                        <a:rPr lang="en-US" sz="2399">
                          <a:solidFill>
                            <a:srgbClr val="000000"/>
                          </a:solidFill>
                          <a:latin typeface="DM Sans"/>
                          <a:ea typeface="DM Sans"/>
                          <a:cs typeface="DM Sans"/>
                          <a:sym typeface="DM Sans"/>
                        </a:rPr>
                        <a:t>Training Accuracy</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100%</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~95-96%</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97.8%</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67903">
                <a:tc>
                  <a:txBody>
                    <a:bodyPr anchor="t" rtlCol="false"/>
                    <a:lstStyle/>
                    <a:p>
                      <a:pPr algn="l">
                        <a:lnSpc>
                          <a:spcPts val="3359"/>
                        </a:lnSpc>
                        <a:defRPr/>
                      </a:pPr>
                      <a:r>
                        <a:rPr lang="en-US" sz="2399">
                          <a:solidFill>
                            <a:srgbClr val="000000"/>
                          </a:solidFill>
                          <a:latin typeface="DM Sans"/>
                          <a:ea typeface="DM Sans"/>
                          <a:cs typeface="DM Sans"/>
                          <a:sym typeface="DM Sans"/>
                        </a:rPr>
                        <a:t>Validation Accuracy</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~90-95%</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95.7%</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97.8%</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67903">
                <a:tc>
                  <a:txBody>
                    <a:bodyPr anchor="t" rtlCol="false"/>
                    <a:lstStyle/>
                    <a:p>
                      <a:pPr algn="l">
                        <a:lnSpc>
                          <a:spcPts val="3359"/>
                        </a:lnSpc>
                        <a:defRPr/>
                      </a:pPr>
                      <a:r>
                        <a:rPr lang="en-US" sz="2399">
                          <a:solidFill>
                            <a:srgbClr val="000000"/>
                          </a:solidFill>
                          <a:latin typeface="DM Sans"/>
                          <a:ea typeface="DM Sans"/>
                          <a:cs typeface="DM Sans"/>
                          <a:sym typeface="DM Sans"/>
                        </a:rPr>
                        <a:t>Training Loss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Steady low loss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Decreases steadily</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Decreases steadily</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72001">
                <a:tc>
                  <a:txBody>
                    <a:bodyPr anchor="t" rtlCol="false"/>
                    <a:lstStyle/>
                    <a:p>
                      <a:pPr algn="l">
                        <a:lnSpc>
                          <a:spcPts val="3359"/>
                        </a:lnSpc>
                        <a:defRPr/>
                      </a:pPr>
                      <a:r>
                        <a:rPr lang="en-US" sz="2399">
                          <a:solidFill>
                            <a:srgbClr val="000000"/>
                          </a:solidFill>
                          <a:latin typeface="DM Sans"/>
                          <a:ea typeface="DM Sans"/>
                          <a:cs typeface="DM Sans"/>
                          <a:sym typeface="DM Sans"/>
                        </a:rPr>
                        <a:t>Validation  Loss</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Fluctuates, and stabilizes at low</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  Decreases   steadily</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Begins , fluctuates, and stabilizes at low</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67903">
                <a:tc>
                  <a:txBody>
                    <a:bodyPr anchor="t" rtlCol="false"/>
                    <a:lstStyle/>
                    <a:p>
                      <a:pPr algn="l">
                        <a:lnSpc>
                          <a:spcPts val="3359"/>
                        </a:lnSpc>
                        <a:defRPr/>
                      </a:pPr>
                      <a:r>
                        <a:rPr lang="en-US" sz="2399">
                          <a:solidFill>
                            <a:srgbClr val="000000"/>
                          </a:solidFill>
                          <a:latin typeface="DM Sans"/>
                          <a:ea typeface="DM Sans"/>
                          <a:cs typeface="DM Sans"/>
                          <a:sym typeface="DM Sans"/>
                        </a:rPr>
                        <a:t>Precision (Macro Avg)</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 0.95</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0.96</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0.97917</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67903">
                <a:tc>
                  <a:txBody>
                    <a:bodyPr anchor="t" rtlCol="false"/>
                    <a:lstStyle/>
                    <a:p>
                      <a:pPr algn="l">
                        <a:lnSpc>
                          <a:spcPts val="3359"/>
                        </a:lnSpc>
                        <a:defRPr/>
                      </a:pPr>
                      <a:r>
                        <a:rPr lang="en-US" sz="2399">
                          <a:solidFill>
                            <a:srgbClr val="000000"/>
                          </a:solidFill>
                          <a:latin typeface="DM Sans"/>
                          <a:ea typeface="DM Sans"/>
                          <a:cs typeface="DM Sans"/>
                          <a:sym typeface="DM Sans"/>
                        </a:rPr>
                        <a:t>Recall (Macro Avg)  </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  0.96</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  0.96</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  0.97893</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67903">
                <a:tc>
                  <a:txBody>
                    <a:bodyPr anchor="t" rtlCol="false"/>
                    <a:lstStyle/>
                    <a:p>
                      <a:pPr algn="l">
                        <a:lnSpc>
                          <a:spcPts val="3359"/>
                        </a:lnSpc>
                        <a:defRPr/>
                      </a:pPr>
                      <a:r>
                        <a:rPr lang="en-US" sz="2399">
                          <a:solidFill>
                            <a:srgbClr val="000000"/>
                          </a:solidFill>
                          <a:latin typeface="DM Sans"/>
                          <a:ea typeface="DM Sans"/>
                          <a:cs typeface="DM Sans"/>
                          <a:sym typeface="DM Sans"/>
                        </a:rPr>
                        <a:t>F1-Score (Macro Avg)</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0.95</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 0.96</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 0.97900</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67903">
                <a:tc>
                  <a:txBody>
                    <a:bodyPr anchor="t" rtlCol="false"/>
                    <a:lstStyle/>
                    <a:p>
                      <a:pPr algn="l">
                        <a:lnSpc>
                          <a:spcPts val="3359"/>
                        </a:lnSpc>
                        <a:defRPr/>
                      </a:pPr>
                      <a:r>
                        <a:rPr lang="en-US" sz="2399">
                          <a:solidFill>
                            <a:srgbClr val="000000"/>
                          </a:solidFill>
                          <a:latin typeface="DM Sans"/>
                          <a:ea typeface="DM Sans"/>
                          <a:cs typeface="DM Sans"/>
                          <a:sym typeface="DM Sans"/>
                        </a:rPr>
                        <a:t>Accuracy (Weighted)</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  0.95</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0.957</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0.97801</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67903">
                <a:tc>
                  <a:txBody>
                    <a:bodyPr anchor="t" rtlCol="false"/>
                    <a:lstStyle/>
                    <a:p>
                      <a:pPr algn="l">
                        <a:lnSpc>
                          <a:spcPts val="3359"/>
                        </a:lnSpc>
                        <a:defRPr/>
                      </a:pPr>
                      <a:r>
                        <a:rPr lang="en-US" sz="2399">
                          <a:solidFill>
                            <a:srgbClr val="000000"/>
                          </a:solidFill>
                          <a:latin typeface="DM Sans"/>
                          <a:ea typeface="DM Sans"/>
                          <a:cs typeface="DM Sans"/>
                          <a:sym typeface="DM Sans"/>
                        </a:rPr>
                        <a:t>Precision (Weighted</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0.95</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0.957</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 0.97801</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67903">
                <a:tc>
                  <a:txBody>
                    <a:bodyPr anchor="t" rtlCol="false"/>
                    <a:lstStyle/>
                    <a:p>
                      <a:pPr algn="l">
                        <a:lnSpc>
                          <a:spcPts val="3359"/>
                        </a:lnSpc>
                        <a:defRPr/>
                      </a:pPr>
                      <a:r>
                        <a:rPr lang="en-US" sz="2399">
                          <a:solidFill>
                            <a:srgbClr val="000000"/>
                          </a:solidFill>
                          <a:latin typeface="DM Sans"/>
                          <a:ea typeface="DM Sans"/>
                          <a:cs typeface="DM Sans"/>
                          <a:sym typeface="DM Sans"/>
                        </a:rPr>
                        <a:t>Recall (Weighted Avg)</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 0.95</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0.957</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DM Sans"/>
                          <a:ea typeface="DM Sans"/>
                          <a:cs typeface="DM Sans"/>
                          <a:sym typeface="DM Sans"/>
                        </a:rPr>
                        <a:t>0.97801</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4628778" y="290687"/>
            <a:ext cx="9030444" cy="547370"/>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DM Sans Bold"/>
                <a:ea typeface="DM Sans Bold"/>
                <a:cs typeface="DM Sans Bold"/>
                <a:sym typeface="DM Sans Bold"/>
              </a:rPr>
              <a:t>S</a:t>
            </a:r>
            <a:r>
              <a:rPr lang="en-US" sz="3200">
                <a:solidFill>
                  <a:srgbClr val="000000"/>
                </a:solidFill>
                <a:latin typeface="DM Sans Bold"/>
                <a:ea typeface="DM Sans Bold"/>
                <a:cs typeface="DM Sans Bold"/>
                <a:sym typeface="DM Sans Bold"/>
              </a:rPr>
              <a:t>entiment Analysis models result comparison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1840857" y="4501964"/>
            <a:ext cx="6523747" cy="5808239"/>
          </a:xfrm>
          <a:custGeom>
            <a:avLst/>
            <a:gdLst/>
            <a:ahLst/>
            <a:cxnLst/>
            <a:rect r="r" b="b" t="t" l="l"/>
            <a:pathLst>
              <a:path h="5808239" w="6523747">
                <a:moveTo>
                  <a:pt x="0" y="0"/>
                </a:moveTo>
                <a:lnTo>
                  <a:pt x="6523747" y="0"/>
                </a:lnTo>
                <a:lnTo>
                  <a:pt x="6523747" y="5808239"/>
                </a:lnTo>
                <a:lnTo>
                  <a:pt x="0" y="5808239"/>
                </a:lnTo>
                <a:lnTo>
                  <a:pt x="0" y="0"/>
                </a:lnTo>
                <a:close/>
              </a:path>
            </a:pathLst>
          </a:custGeom>
          <a:blipFill>
            <a:blip r:embed="rId2"/>
            <a:stretch>
              <a:fillRect l="0" t="0" r="0" b="0"/>
            </a:stretch>
          </a:blipFill>
        </p:spPr>
      </p:sp>
      <p:sp>
        <p:nvSpPr>
          <p:cNvPr name="Freeform 3" id="3"/>
          <p:cNvSpPr/>
          <p:nvPr/>
        </p:nvSpPr>
        <p:spPr>
          <a:xfrm flipH="false" flipV="false" rot="0">
            <a:off x="5788570" y="-262916"/>
            <a:ext cx="6486220" cy="5406416"/>
          </a:xfrm>
          <a:custGeom>
            <a:avLst/>
            <a:gdLst/>
            <a:ahLst/>
            <a:cxnLst/>
            <a:rect r="r" b="b" t="t" l="l"/>
            <a:pathLst>
              <a:path h="5406416" w="6486220">
                <a:moveTo>
                  <a:pt x="0" y="0"/>
                </a:moveTo>
                <a:lnTo>
                  <a:pt x="6486220" y="0"/>
                </a:lnTo>
                <a:lnTo>
                  <a:pt x="6486220" y="5406416"/>
                </a:lnTo>
                <a:lnTo>
                  <a:pt x="0" y="5406416"/>
                </a:lnTo>
                <a:lnTo>
                  <a:pt x="0" y="0"/>
                </a:lnTo>
                <a:close/>
              </a:path>
            </a:pathLst>
          </a:custGeom>
          <a:blipFill>
            <a:blip r:embed="rId3"/>
            <a:stretch>
              <a:fillRect l="0" t="0" r="0" b="0"/>
            </a:stretch>
          </a:blipFill>
        </p:spPr>
      </p:sp>
      <p:sp>
        <p:nvSpPr>
          <p:cNvPr name="Freeform 4" id="4"/>
          <p:cNvSpPr/>
          <p:nvPr/>
        </p:nvSpPr>
        <p:spPr>
          <a:xfrm flipH="false" flipV="false" rot="0">
            <a:off x="0" y="4826041"/>
            <a:ext cx="6866415" cy="5460959"/>
          </a:xfrm>
          <a:custGeom>
            <a:avLst/>
            <a:gdLst/>
            <a:ahLst/>
            <a:cxnLst/>
            <a:rect r="r" b="b" t="t" l="l"/>
            <a:pathLst>
              <a:path h="5460959" w="6866415">
                <a:moveTo>
                  <a:pt x="0" y="0"/>
                </a:moveTo>
                <a:lnTo>
                  <a:pt x="6866415" y="0"/>
                </a:lnTo>
                <a:lnTo>
                  <a:pt x="6866415" y="5460959"/>
                </a:lnTo>
                <a:lnTo>
                  <a:pt x="0" y="5460959"/>
                </a:lnTo>
                <a:lnTo>
                  <a:pt x="0" y="0"/>
                </a:lnTo>
                <a:close/>
              </a:path>
            </a:pathLst>
          </a:custGeom>
          <a:blipFill>
            <a:blip r:embed="rId4"/>
            <a:stretch>
              <a:fillRect l="0" t="0" r="0" b="0"/>
            </a:stretch>
          </a:blipFill>
        </p:spPr>
      </p:sp>
      <p:sp>
        <p:nvSpPr>
          <p:cNvPr name="TextBox 5" id="5"/>
          <p:cNvSpPr txBox="true"/>
          <p:nvPr/>
        </p:nvSpPr>
        <p:spPr>
          <a:xfrm rot="0">
            <a:off x="896631" y="4226767"/>
            <a:ext cx="4144417" cy="455295"/>
          </a:xfrm>
          <a:prstGeom prst="rect">
            <a:avLst/>
          </a:prstGeom>
        </p:spPr>
        <p:txBody>
          <a:bodyPr anchor="t" rtlCol="false" tIns="0" lIns="0" bIns="0" rIns="0">
            <a:spAutoFit/>
          </a:bodyPr>
          <a:lstStyle/>
          <a:p>
            <a:pPr algn="ctr">
              <a:lnSpc>
                <a:spcPts val="3780"/>
              </a:lnSpc>
              <a:spcBef>
                <a:spcPct val="0"/>
              </a:spcBef>
            </a:pPr>
            <a:r>
              <a:rPr lang="en-US" sz="2700">
                <a:solidFill>
                  <a:srgbClr val="000000"/>
                </a:solidFill>
                <a:latin typeface="DM Sans Bold"/>
                <a:ea typeface="DM Sans Bold"/>
                <a:cs typeface="DM Sans Bold"/>
                <a:sym typeface="DM Sans Bold"/>
              </a:rPr>
              <a:t>Confusion Matrix Model 1</a:t>
            </a:r>
          </a:p>
        </p:txBody>
      </p:sp>
      <p:sp>
        <p:nvSpPr>
          <p:cNvPr name="TextBox 6" id="6"/>
          <p:cNvSpPr txBox="true"/>
          <p:nvPr/>
        </p:nvSpPr>
        <p:spPr>
          <a:xfrm rot="0">
            <a:off x="12544309" y="500380"/>
            <a:ext cx="4231481" cy="455295"/>
          </a:xfrm>
          <a:prstGeom prst="rect">
            <a:avLst/>
          </a:prstGeom>
        </p:spPr>
        <p:txBody>
          <a:bodyPr anchor="t" rtlCol="false" tIns="0" lIns="0" bIns="0" rIns="0">
            <a:spAutoFit/>
          </a:bodyPr>
          <a:lstStyle/>
          <a:p>
            <a:pPr algn="ctr">
              <a:lnSpc>
                <a:spcPts val="3780"/>
              </a:lnSpc>
              <a:spcBef>
                <a:spcPct val="0"/>
              </a:spcBef>
            </a:pPr>
            <a:r>
              <a:rPr lang="en-US" sz="2700">
                <a:solidFill>
                  <a:srgbClr val="000000"/>
                </a:solidFill>
                <a:latin typeface="DM Sans Bold"/>
                <a:ea typeface="DM Sans Bold"/>
                <a:cs typeface="DM Sans Bold"/>
                <a:sym typeface="DM Sans Bold"/>
              </a:rPr>
              <a:t>Confusion Matrix Model</a:t>
            </a:r>
            <a:r>
              <a:rPr lang="en-US" sz="2700">
                <a:solidFill>
                  <a:srgbClr val="000000"/>
                </a:solidFill>
                <a:latin typeface="DM Sans"/>
                <a:ea typeface="DM Sans"/>
                <a:cs typeface="DM Sans"/>
                <a:sym typeface="DM Sans"/>
              </a:rPr>
              <a:t> 2</a:t>
            </a:r>
          </a:p>
        </p:txBody>
      </p:sp>
      <p:sp>
        <p:nvSpPr>
          <p:cNvPr name="TextBox 7" id="7"/>
          <p:cNvSpPr txBox="true"/>
          <p:nvPr/>
        </p:nvSpPr>
        <p:spPr>
          <a:xfrm rot="0">
            <a:off x="13022312" y="3819098"/>
            <a:ext cx="4236988" cy="455295"/>
          </a:xfrm>
          <a:prstGeom prst="rect">
            <a:avLst/>
          </a:prstGeom>
        </p:spPr>
        <p:txBody>
          <a:bodyPr anchor="t" rtlCol="false" tIns="0" lIns="0" bIns="0" rIns="0">
            <a:spAutoFit/>
          </a:bodyPr>
          <a:lstStyle/>
          <a:p>
            <a:pPr algn="ctr">
              <a:lnSpc>
                <a:spcPts val="3780"/>
              </a:lnSpc>
              <a:spcBef>
                <a:spcPct val="0"/>
              </a:spcBef>
            </a:pPr>
            <a:r>
              <a:rPr lang="en-US" sz="2700">
                <a:solidFill>
                  <a:srgbClr val="000000"/>
                </a:solidFill>
                <a:latin typeface="DM Sans Bold"/>
                <a:ea typeface="DM Sans Bold"/>
                <a:cs typeface="DM Sans Bold"/>
                <a:sym typeface="DM Sans Bold"/>
              </a:rPr>
              <a:t>Confusion Matrix Model</a:t>
            </a:r>
            <a:r>
              <a:rPr lang="en-US" sz="2700">
                <a:solidFill>
                  <a:srgbClr val="000000"/>
                </a:solidFill>
                <a:latin typeface="DM Sans"/>
                <a:ea typeface="DM Sans"/>
                <a:cs typeface="DM Sans"/>
                <a:sym typeface="DM Sans"/>
              </a:rPr>
              <a:t> 3</a:t>
            </a:r>
          </a:p>
        </p:txBody>
      </p:sp>
      <p:sp>
        <p:nvSpPr>
          <p:cNvPr name="TextBox 8" id="8"/>
          <p:cNvSpPr txBox="true"/>
          <p:nvPr/>
        </p:nvSpPr>
        <p:spPr>
          <a:xfrm rot="0">
            <a:off x="336131" y="181610"/>
            <a:ext cx="5642521" cy="1073785"/>
          </a:xfrm>
          <a:prstGeom prst="rect">
            <a:avLst/>
          </a:prstGeom>
        </p:spPr>
        <p:txBody>
          <a:bodyPr anchor="t" rtlCol="false" tIns="0" lIns="0" bIns="0" rIns="0">
            <a:spAutoFit/>
          </a:bodyPr>
          <a:lstStyle/>
          <a:p>
            <a:pPr algn="ctr">
              <a:lnSpc>
                <a:spcPts val="4340"/>
              </a:lnSpc>
              <a:spcBef>
                <a:spcPct val="0"/>
              </a:spcBef>
            </a:pPr>
            <a:r>
              <a:rPr lang="en-US" sz="3100">
                <a:solidFill>
                  <a:srgbClr val="000000"/>
                </a:solidFill>
                <a:latin typeface="DM Sans Bold"/>
                <a:ea typeface="DM Sans Bold"/>
                <a:cs typeface="DM Sans Bold"/>
                <a:sym typeface="DM Sans Bold"/>
              </a:rPr>
              <a:t>S</a:t>
            </a:r>
            <a:r>
              <a:rPr lang="en-US" sz="3100">
                <a:solidFill>
                  <a:srgbClr val="000000"/>
                </a:solidFill>
                <a:latin typeface="DM Sans Bold"/>
                <a:ea typeface="DM Sans Bold"/>
                <a:cs typeface="DM Sans Bold"/>
                <a:sym typeface="DM Sans Bold"/>
              </a:rPr>
              <a:t>entiment Analysis </a:t>
            </a:r>
          </a:p>
          <a:p>
            <a:pPr algn="ctr">
              <a:lnSpc>
                <a:spcPts val="4340"/>
              </a:lnSpc>
              <a:spcBef>
                <a:spcPct val="0"/>
              </a:spcBef>
            </a:pPr>
            <a:r>
              <a:rPr lang="en-US" sz="3100">
                <a:solidFill>
                  <a:srgbClr val="000000"/>
                </a:solidFill>
                <a:latin typeface="DM Sans Bold"/>
                <a:ea typeface="DM Sans Bold"/>
                <a:cs typeface="DM Sans Bold"/>
                <a:sym typeface="DM Sans Bold"/>
              </a:rPr>
              <a:t>Confusion matrix comparison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254383" y="3042002"/>
            <a:ext cx="15504594" cy="6777387"/>
          </a:xfrm>
          <a:custGeom>
            <a:avLst/>
            <a:gdLst/>
            <a:ahLst/>
            <a:cxnLst/>
            <a:rect r="r" b="b" t="t" l="l"/>
            <a:pathLst>
              <a:path h="6777387" w="15504594">
                <a:moveTo>
                  <a:pt x="0" y="0"/>
                </a:moveTo>
                <a:lnTo>
                  <a:pt x="15504595" y="0"/>
                </a:lnTo>
                <a:lnTo>
                  <a:pt x="15504595" y="6777387"/>
                </a:lnTo>
                <a:lnTo>
                  <a:pt x="0" y="6777387"/>
                </a:lnTo>
                <a:lnTo>
                  <a:pt x="0" y="0"/>
                </a:lnTo>
                <a:close/>
              </a:path>
            </a:pathLst>
          </a:custGeom>
          <a:blipFill>
            <a:blip r:embed="rId2"/>
            <a:stretch>
              <a:fillRect l="0" t="0" r="0" b="0"/>
            </a:stretch>
          </a:blipFill>
        </p:spPr>
      </p:sp>
      <p:sp>
        <p:nvSpPr>
          <p:cNvPr name="TextBox 3" id="3"/>
          <p:cNvSpPr txBox="true"/>
          <p:nvPr/>
        </p:nvSpPr>
        <p:spPr>
          <a:xfrm rot="0">
            <a:off x="707805" y="481330"/>
            <a:ext cx="12624143"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DM Sans"/>
                <a:ea typeface="DM Sans"/>
                <a:cs typeface="DM Sans"/>
                <a:sym typeface="DM Sans"/>
              </a:rPr>
              <a:t> </a:t>
            </a:r>
            <a:r>
              <a:rPr lang="en-US" sz="3399">
                <a:solidFill>
                  <a:srgbClr val="000000"/>
                </a:solidFill>
                <a:latin typeface="DM Sans Bold"/>
                <a:ea typeface="DM Sans Bold"/>
                <a:cs typeface="DM Sans Bold"/>
                <a:sym typeface="DM Sans Bold"/>
              </a:rPr>
              <a:t>Development of Fast Api of Model to integrate with project</a:t>
            </a:r>
          </a:p>
        </p:txBody>
      </p:sp>
      <p:sp>
        <p:nvSpPr>
          <p:cNvPr name="TextBox 4" id="4"/>
          <p:cNvSpPr txBox="true"/>
          <p:nvPr/>
        </p:nvSpPr>
        <p:spPr>
          <a:xfrm rot="0">
            <a:off x="91440" y="1766404"/>
            <a:ext cx="18105120" cy="10572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DM Sans"/>
                <a:ea typeface="DM Sans"/>
                <a:cs typeface="DM Sans"/>
                <a:sym typeface="DM Sans"/>
              </a:rPr>
              <a:t>This FastAPI api is designed to serve a text classification model that predicts emotions from text input.</a:t>
            </a:r>
          </a:p>
          <a:p>
            <a:pPr algn="ctr">
              <a:lnSpc>
                <a:spcPts val="4200"/>
              </a:lnSpc>
              <a:spcBef>
                <a:spcPct val="0"/>
              </a:spcBef>
            </a:pPr>
            <a:r>
              <a:rPr lang="en-US" sz="3000">
                <a:solidFill>
                  <a:srgbClr val="000000"/>
                </a:solidFill>
                <a:latin typeface="DM Sans"/>
                <a:ea typeface="DM Sans"/>
                <a:cs typeface="DM Sans"/>
                <a:sym typeface="DM Sans"/>
              </a:rPr>
              <a:t>we have make display is on swagger after making the Api.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5965172" y="0"/>
            <a:ext cx="11294128" cy="10347457"/>
          </a:xfrm>
          <a:custGeom>
            <a:avLst/>
            <a:gdLst/>
            <a:ahLst/>
            <a:cxnLst/>
            <a:rect r="r" b="b" t="t" l="l"/>
            <a:pathLst>
              <a:path h="10347457" w="11294128">
                <a:moveTo>
                  <a:pt x="0" y="0"/>
                </a:moveTo>
                <a:lnTo>
                  <a:pt x="11294128" y="0"/>
                </a:lnTo>
                <a:lnTo>
                  <a:pt x="11294128" y="10347457"/>
                </a:lnTo>
                <a:lnTo>
                  <a:pt x="0" y="10347457"/>
                </a:lnTo>
                <a:lnTo>
                  <a:pt x="0" y="0"/>
                </a:lnTo>
                <a:close/>
              </a:path>
            </a:pathLst>
          </a:custGeom>
          <a:blipFill>
            <a:blip r:embed="rId2"/>
            <a:stretch>
              <a:fillRect l="0" t="-7090" r="0" b="-7090"/>
            </a:stretch>
          </a:blipFill>
        </p:spPr>
      </p:sp>
      <p:sp>
        <p:nvSpPr>
          <p:cNvPr name="TextBox 3" id="3"/>
          <p:cNvSpPr txBox="true"/>
          <p:nvPr/>
        </p:nvSpPr>
        <p:spPr>
          <a:xfrm rot="0">
            <a:off x="-2963037" y="2552884"/>
            <a:ext cx="12624143" cy="1144905"/>
          </a:xfrm>
          <a:prstGeom prst="rect">
            <a:avLst/>
          </a:prstGeom>
        </p:spPr>
        <p:txBody>
          <a:bodyPr anchor="t" rtlCol="false" tIns="0" lIns="0" bIns="0" rIns="0">
            <a:spAutoFit/>
          </a:bodyPr>
          <a:lstStyle/>
          <a:p>
            <a:pPr algn="ctr">
              <a:lnSpc>
                <a:spcPts val="4620"/>
              </a:lnSpc>
            </a:pPr>
            <a:r>
              <a:rPr lang="en-US" sz="3300">
                <a:solidFill>
                  <a:srgbClr val="000000"/>
                </a:solidFill>
                <a:latin typeface="DM Sans Bold"/>
                <a:ea typeface="DM Sans Bold"/>
                <a:cs typeface="DM Sans Bold"/>
                <a:sym typeface="DM Sans Bold"/>
              </a:rPr>
              <a:t> Sentiment Analysis </a:t>
            </a:r>
          </a:p>
          <a:p>
            <a:pPr algn="ctr">
              <a:lnSpc>
                <a:spcPts val="4620"/>
              </a:lnSpc>
              <a:spcBef>
                <a:spcPct val="0"/>
              </a:spcBef>
            </a:pPr>
            <a:r>
              <a:rPr lang="en-US" sz="3300">
                <a:solidFill>
                  <a:srgbClr val="000000"/>
                </a:solidFill>
                <a:latin typeface="DM Sans Bold"/>
                <a:ea typeface="DM Sans Bold"/>
                <a:cs typeface="DM Sans Bold"/>
                <a:sym typeface="DM Sans Bold"/>
              </a:rPr>
              <a:t>model Results </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396893" y="1231481"/>
            <a:ext cx="13494215" cy="8776862"/>
          </a:xfrm>
          <a:custGeom>
            <a:avLst/>
            <a:gdLst/>
            <a:ahLst/>
            <a:cxnLst/>
            <a:rect r="r" b="b" t="t" l="l"/>
            <a:pathLst>
              <a:path h="8776862" w="13494215">
                <a:moveTo>
                  <a:pt x="0" y="0"/>
                </a:moveTo>
                <a:lnTo>
                  <a:pt x="13494214" y="0"/>
                </a:lnTo>
                <a:lnTo>
                  <a:pt x="13494214" y="8776862"/>
                </a:lnTo>
                <a:lnTo>
                  <a:pt x="0" y="8776862"/>
                </a:lnTo>
                <a:lnTo>
                  <a:pt x="0" y="0"/>
                </a:lnTo>
                <a:close/>
              </a:path>
            </a:pathLst>
          </a:custGeom>
          <a:blipFill>
            <a:blip r:embed="rId2"/>
            <a:stretch>
              <a:fillRect l="0" t="0" r="0" b="0"/>
            </a:stretch>
          </a:blipFill>
        </p:spPr>
      </p:sp>
      <p:sp>
        <p:nvSpPr>
          <p:cNvPr name="TextBox 3" id="3"/>
          <p:cNvSpPr txBox="true"/>
          <p:nvPr/>
        </p:nvSpPr>
        <p:spPr>
          <a:xfrm rot="0">
            <a:off x="674748" y="352142"/>
            <a:ext cx="6270724" cy="547370"/>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DM Sans Bold"/>
                <a:ea typeface="DM Sans Bold"/>
                <a:cs typeface="DM Sans Bold"/>
                <a:sym typeface="DM Sans Bold"/>
              </a:rPr>
              <a:t> Front End Display ( Home Page)</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679572" y="1470984"/>
            <a:ext cx="15887298" cy="8816016"/>
          </a:xfrm>
          <a:custGeom>
            <a:avLst/>
            <a:gdLst/>
            <a:ahLst/>
            <a:cxnLst/>
            <a:rect r="r" b="b" t="t" l="l"/>
            <a:pathLst>
              <a:path h="8816016" w="15887298">
                <a:moveTo>
                  <a:pt x="0" y="0"/>
                </a:moveTo>
                <a:lnTo>
                  <a:pt x="15887298" y="0"/>
                </a:lnTo>
                <a:lnTo>
                  <a:pt x="15887298" y="8816016"/>
                </a:lnTo>
                <a:lnTo>
                  <a:pt x="0" y="8816016"/>
                </a:lnTo>
                <a:lnTo>
                  <a:pt x="0" y="0"/>
                </a:lnTo>
                <a:close/>
              </a:path>
            </a:pathLst>
          </a:custGeom>
          <a:blipFill>
            <a:blip r:embed="rId2"/>
            <a:stretch>
              <a:fillRect l="0" t="-8605" r="0" b="-8605"/>
            </a:stretch>
          </a:blipFill>
        </p:spPr>
      </p:sp>
      <p:sp>
        <p:nvSpPr>
          <p:cNvPr name="TextBox 3" id="3"/>
          <p:cNvSpPr txBox="true"/>
          <p:nvPr/>
        </p:nvSpPr>
        <p:spPr>
          <a:xfrm rot="0">
            <a:off x="5176173" y="464820"/>
            <a:ext cx="7554367" cy="563880"/>
          </a:xfrm>
          <a:prstGeom prst="rect">
            <a:avLst/>
          </a:prstGeom>
        </p:spPr>
        <p:txBody>
          <a:bodyPr anchor="t" rtlCol="false" tIns="0" lIns="0" bIns="0" rIns="0">
            <a:spAutoFit/>
          </a:bodyPr>
          <a:lstStyle/>
          <a:p>
            <a:pPr algn="ctr">
              <a:lnSpc>
                <a:spcPts val="4620"/>
              </a:lnSpc>
              <a:spcBef>
                <a:spcPct val="0"/>
              </a:spcBef>
            </a:pPr>
            <a:r>
              <a:rPr lang="en-US" sz="3300">
                <a:solidFill>
                  <a:srgbClr val="000000"/>
                </a:solidFill>
                <a:latin typeface="DM Sans Bold"/>
                <a:ea typeface="DM Sans Bold"/>
                <a:cs typeface="DM Sans Bold"/>
                <a:sym typeface="DM Sans Bold"/>
              </a:rPr>
              <a:t>Front End Display ( New Chat Create)</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317155" y="912985"/>
            <a:ext cx="14412322" cy="9374015"/>
          </a:xfrm>
          <a:custGeom>
            <a:avLst/>
            <a:gdLst/>
            <a:ahLst/>
            <a:cxnLst/>
            <a:rect r="r" b="b" t="t" l="l"/>
            <a:pathLst>
              <a:path h="9374015" w="14412322">
                <a:moveTo>
                  <a:pt x="0" y="0"/>
                </a:moveTo>
                <a:lnTo>
                  <a:pt x="14412322" y="0"/>
                </a:lnTo>
                <a:lnTo>
                  <a:pt x="14412322" y="9374015"/>
                </a:lnTo>
                <a:lnTo>
                  <a:pt x="0" y="9374015"/>
                </a:lnTo>
                <a:lnTo>
                  <a:pt x="0" y="0"/>
                </a:lnTo>
                <a:close/>
              </a:path>
            </a:pathLst>
          </a:custGeom>
          <a:blipFill>
            <a:blip r:embed="rId2"/>
            <a:stretch>
              <a:fillRect l="0" t="0" r="0" b="0"/>
            </a:stretch>
          </a:blipFill>
        </p:spPr>
      </p:sp>
      <p:sp>
        <p:nvSpPr>
          <p:cNvPr name="TextBox 3" id="3"/>
          <p:cNvSpPr txBox="true"/>
          <p:nvPr/>
        </p:nvSpPr>
        <p:spPr>
          <a:xfrm rot="0">
            <a:off x="858030" y="199742"/>
            <a:ext cx="5599361" cy="547370"/>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DM Sans Bold"/>
                <a:ea typeface="DM Sans Bold"/>
                <a:cs typeface="DM Sans Bold"/>
                <a:sym typeface="DM Sans Bold"/>
              </a:rPr>
              <a:t> Front End Display (Chatbot)</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971668" y="1028700"/>
            <a:ext cx="14344664" cy="9173605"/>
          </a:xfrm>
          <a:custGeom>
            <a:avLst/>
            <a:gdLst/>
            <a:ahLst/>
            <a:cxnLst/>
            <a:rect r="r" b="b" t="t" l="l"/>
            <a:pathLst>
              <a:path h="9173605" w="14344664">
                <a:moveTo>
                  <a:pt x="0" y="0"/>
                </a:moveTo>
                <a:lnTo>
                  <a:pt x="14344664" y="0"/>
                </a:lnTo>
                <a:lnTo>
                  <a:pt x="14344664" y="9173605"/>
                </a:lnTo>
                <a:lnTo>
                  <a:pt x="0" y="9173605"/>
                </a:lnTo>
                <a:lnTo>
                  <a:pt x="0" y="0"/>
                </a:lnTo>
                <a:close/>
              </a:path>
            </a:pathLst>
          </a:custGeom>
          <a:blipFill>
            <a:blip r:embed="rId2"/>
            <a:stretch>
              <a:fillRect l="0" t="-852" r="0" b="-852"/>
            </a:stretch>
          </a:blipFill>
        </p:spPr>
      </p:sp>
      <p:sp>
        <p:nvSpPr>
          <p:cNvPr name="TextBox 3" id="3"/>
          <p:cNvSpPr txBox="true"/>
          <p:nvPr/>
        </p:nvSpPr>
        <p:spPr>
          <a:xfrm rot="0">
            <a:off x="-2602086" y="224353"/>
            <a:ext cx="12624143" cy="563880"/>
          </a:xfrm>
          <a:prstGeom prst="rect">
            <a:avLst/>
          </a:prstGeom>
        </p:spPr>
        <p:txBody>
          <a:bodyPr anchor="t" rtlCol="false" tIns="0" lIns="0" bIns="0" rIns="0">
            <a:spAutoFit/>
          </a:bodyPr>
          <a:lstStyle/>
          <a:p>
            <a:pPr algn="ctr">
              <a:lnSpc>
                <a:spcPts val="4620"/>
              </a:lnSpc>
              <a:spcBef>
                <a:spcPct val="0"/>
              </a:spcBef>
            </a:pPr>
            <a:r>
              <a:rPr lang="en-US" sz="3300">
                <a:solidFill>
                  <a:srgbClr val="000000"/>
                </a:solidFill>
                <a:latin typeface="DM Sans Bold"/>
                <a:ea typeface="DM Sans Bold"/>
                <a:cs typeface="DM Sans Bold"/>
                <a:sym typeface="DM Sans Bold"/>
              </a:rPr>
              <a:t> Front End Display (IST Chatbot)</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885922" y="667703"/>
            <a:ext cx="6780943" cy="895447"/>
          </a:xfrm>
          <a:prstGeom prst="rect">
            <a:avLst/>
          </a:prstGeom>
        </p:spPr>
        <p:txBody>
          <a:bodyPr anchor="t" rtlCol="false" tIns="0" lIns="0" bIns="0" rIns="0">
            <a:spAutoFit/>
          </a:bodyPr>
          <a:lstStyle/>
          <a:p>
            <a:pPr algn="l">
              <a:lnSpc>
                <a:spcPts val="6447"/>
              </a:lnSpc>
            </a:pPr>
            <a:r>
              <a:rPr lang="en-US" sz="6513">
                <a:solidFill>
                  <a:srgbClr val="227C9D"/>
                </a:solidFill>
                <a:latin typeface="Arimo Bold"/>
                <a:ea typeface="Arimo Bold"/>
                <a:cs typeface="Arimo Bold"/>
                <a:sym typeface="Arimo Bold"/>
              </a:rPr>
              <a:t> OBJECTIVES</a:t>
            </a:r>
          </a:p>
        </p:txBody>
      </p:sp>
      <p:sp>
        <p:nvSpPr>
          <p:cNvPr name="TextBox 3" id="3"/>
          <p:cNvSpPr txBox="true"/>
          <p:nvPr/>
        </p:nvSpPr>
        <p:spPr>
          <a:xfrm rot="0">
            <a:off x="2879172" y="6453107"/>
            <a:ext cx="3006750" cy="1237050"/>
          </a:xfrm>
          <a:prstGeom prst="rect">
            <a:avLst/>
          </a:prstGeom>
        </p:spPr>
        <p:txBody>
          <a:bodyPr anchor="t" rtlCol="false" tIns="0" lIns="0" bIns="0" rIns="0">
            <a:spAutoFit/>
          </a:bodyPr>
          <a:lstStyle/>
          <a:p>
            <a:pPr algn="ctr">
              <a:lnSpc>
                <a:spcPts val="7200"/>
              </a:lnSpc>
            </a:pPr>
            <a:r>
              <a:rPr lang="en-US" sz="6000">
                <a:solidFill>
                  <a:srgbClr val="000000"/>
                </a:solidFill>
                <a:latin typeface="Josefin Sans Bold"/>
                <a:ea typeface="Josefin Sans Bold"/>
                <a:cs typeface="Josefin Sans Bold"/>
                <a:sym typeface="Josefin Sans Bold"/>
              </a:rPr>
              <a:t>04</a:t>
            </a:r>
          </a:p>
        </p:txBody>
      </p:sp>
      <p:sp>
        <p:nvSpPr>
          <p:cNvPr name="TextBox 4" id="4"/>
          <p:cNvSpPr txBox="true"/>
          <p:nvPr/>
        </p:nvSpPr>
        <p:spPr>
          <a:xfrm rot="0">
            <a:off x="8193493" y="6310832"/>
            <a:ext cx="3006750" cy="1237050"/>
          </a:xfrm>
          <a:prstGeom prst="rect">
            <a:avLst/>
          </a:prstGeom>
        </p:spPr>
        <p:txBody>
          <a:bodyPr anchor="t" rtlCol="false" tIns="0" lIns="0" bIns="0" rIns="0">
            <a:spAutoFit/>
          </a:bodyPr>
          <a:lstStyle/>
          <a:p>
            <a:pPr algn="ctr">
              <a:lnSpc>
                <a:spcPts val="7200"/>
              </a:lnSpc>
            </a:pPr>
            <a:r>
              <a:rPr lang="en-US" sz="6000">
                <a:solidFill>
                  <a:srgbClr val="000000"/>
                </a:solidFill>
                <a:latin typeface="Josefin Sans Bold"/>
                <a:ea typeface="Josefin Sans Bold"/>
                <a:cs typeface="Josefin Sans Bold"/>
                <a:sym typeface="Josefin Sans Bold"/>
              </a:rPr>
              <a:t>05</a:t>
            </a:r>
          </a:p>
        </p:txBody>
      </p:sp>
      <p:sp>
        <p:nvSpPr>
          <p:cNvPr name="TextBox 5" id="5"/>
          <p:cNvSpPr txBox="true"/>
          <p:nvPr/>
        </p:nvSpPr>
        <p:spPr>
          <a:xfrm rot="0">
            <a:off x="1915255" y="4089700"/>
            <a:ext cx="4934584" cy="1371651"/>
          </a:xfrm>
          <a:prstGeom prst="rect">
            <a:avLst/>
          </a:prstGeom>
        </p:spPr>
        <p:txBody>
          <a:bodyPr anchor="t" rtlCol="false" tIns="0" lIns="0" bIns="0" rIns="0">
            <a:spAutoFit/>
          </a:bodyPr>
          <a:lstStyle/>
          <a:p>
            <a:pPr algn="ctr">
              <a:lnSpc>
                <a:spcPts val="3650"/>
              </a:lnSpc>
            </a:pPr>
            <a:r>
              <a:rPr lang="en-US" sz="3042">
                <a:solidFill>
                  <a:srgbClr val="434343"/>
                </a:solidFill>
                <a:latin typeface="Open Sans Bold"/>
                <a:ea typeface="Open Sans Bold"/>
                <a:cs typeface="Open Sans Bold"/>
                <a:sym typeface="Open Sans Bold"/>
              </a:rPr>
              <a:t>To Develop a applied offline-desktop and web application</a:t>
            </a:r>
            <a:r>
              <a:rPr lang="en-US" sz="3042">
                <a:solidFill>
                  <a:srgbClr val="434343"/>
                </a:solidFill>
                <a:latin typeface="Open Sans Bold"/>
                <a:ea typeface="Open Sans Bold"/>
                <a:cs typeface="Open Sans Bold"/>
                <a:sym typeface="Open Sans Bold"/>
              </a:rPr>
              <a:t> </a:t>
            </a:r>
          </a:p>
        </p:txBody>
      </p:sp>
      <p:sp>
        <p:nvSpPr>
          <p:cNvPr name="TextBox 6" id="6"/>
          <p:cNvSpPr txBox="true"/>
          <p:nvPr/>
        </p:nvSpPr>
        <p:spPr>
          <a:xfrm rot="0">
            <a:off x="7330768" y="4154334"/>
            <a:ext cx="4922849" cy="914400"/>
          </a:xfrm>
          <a:prstGeom prst="rect">
            <a:avLst/>
          </a:prstGeom>
        </p:spPr>
        <p:txBody>
          <a:bodyPr anchor="t" rtlCol="false" tIns="0" lIns="0" bIns="0" rIns="0">
            <a:spAutoFit/>
          </a:bodyPr>
          <a:lstStyle/>
          <a:p>
            <a:pPr algn="ctr">
              <a:lnSpc>
                <a:spcPts val="3642"/>
              </a:lnSpc>
            </a:pPr>
            <a:r>
              <a:rPr lang="en-US" sz="3035">
                <a:solidFill>
                  <a:srgbClr val="434343"/>
                </a:solidFill>
                <a:latin typeface="Open Sans Bold"/>
                <a:ea typeface="Open Sans Bold"/>
                <a:cs typeface="Open Sans Bold"/>
                <a:sym typeface="Open Sans Bold"/>
              </a:rPr>
              <a:t>To Support Diverse Document Formats </a:t>
            </a:r>
          </a:p>
        </p:txBody>
      </p:sp>
      <p:sp>
        <p:nvSpPr>
          <p:cNvPr name="TextBox 7" id="7"/>
          <p:cNvSpPr txBox="true"/>
          <p:nvPr/>
        </p:nvSpPr>
        <p:spPr>
          <a:xfrm rot="0">
            <a:off x="12666864" y="4203414"/>
            <a:ext cx="4896780" cy="1371702"/>
          </a:xfrm>
          <a:prstGeom prst="rect">
            <a:avLst/>
          </a:prstGeom>
        </p:spPr>
        <p:txBody>
          <a:bodyPr anchor="t" rtlCol="false" tIns="0" lIns="0" bIns="0" rIns="0">
            <a:spAutoFit/>
          </a:bodyPr>
          <a:lstStyle/>
          <a:p>
            <a:pPr algn="ctr">
              <a:lnSpc>
                <a:spcPts val="3621"/>
              </a:lnSpc>
            </a:pPr>
            <a:r>
              <a:rPr lang="en-US" sz="3019">
                <a:solidFill>
                  <a:srgbClr val="434343"/>
                </a:solidFill>
                <a:latin typeface="Open Sans Bold"/>
                <a:ea typeface="Open Sans Bold"/>
                <a:cs typeface="Open Sans Bold"/>
                <a:sym typeface="Open Sans Bold"/>
              </a:rPr>
              <a:t>To Enhance Document Analysis and generate response</a:t>
            </a:r>
          </a:p>
        </p:txBody>
      </p:sp>
      <p:sp>
        <p:nvSpPr>
          <p:cNvPr name="TextBox 8" id="8"/>
          <p:cNvSpPr txBox="true"/>
          <p:nvPr/>
        </p:nvSpPr>
        <p:spPr>
          <a:xfrm rot="0">
            <a:off x="7478126" y="7547882"/>
            <a:ext cx="4541550" cy="838175"/>
          </a:xfrm>
          <a:prstGeom prst="rect">
            <a:avLst/>
          </a:prstGeom>
        </p:spPr>
        <p:txBody>
          <a:bodyPr anchor="t" rtlCol="false" tIns="0" lIns="0" bIns="0" rIns="0">
            <a:spAutoFit/>
          </a:bodyPr>
          <a:lstStyle/>
          <a:p>
            <a:pPr algn="ctr">
              <a:lnSpc>
                <a:spcPts val="3358"/>
              </a:lnSpc>
            </a:pPr>
            <a:r>
              <a:rPr lang="en-US" sz="2799">
                <a:solidFill>
                  <a:srgbClr val="434343"/>
                </a:solidFill>
                <a:latin typeface="Open Sans Bold"/>
                <a:ea typeface="Open Sans Bold"/>
                <a:cs typeface="Open Sans Bold"/>
                <a:sym typeface="Open Sans Bold"/>
              </a:rPr>
              <a:t>To Train sentiment analysis model</a:t>
            </a:r>
          </a:p>
        </p:txBody>
      </p:sp>
      <p:sp>
        <p:nvSpPr>
          <p:cNvPr name="TextBox 9" id="9"/>
          <p:cNvSpPr txBox="true"/>
          <p:nvPr/>
        </p:nvSpPr>
        <p:spPr>
          <a:xfrm rot="0">
            <a:off x="2016447" y="7738407"/>
            <a:ext cx="4732200" cy="876224"/>
          </a:xfrm>
          <a:prstGeom prst="rect">
            <a:avLst/>
          </a:prstGeom>
        </p:spPr>
        <p:txBody>
          <a:bodyPr anchor="t" rtlCol="false" tIns="0" lIns="0" bIns="0" rIns="0">
            <a:spAutoFit/>
          </a:bodyPr>
          <a:lstStyle/>
          <a:p>
            <a:pPr algn="ctr">
              <a:lnSpc>
                <a:spcPts val="3501"/>
              </a:lnSpc>
            </a:pPr>
            <a:r>
              <a:rPr lang="en-US" sz="2917">
                <a:solidFill>
                  <a:srgbClr val="434343"/>
                </a:solidFill>
                <a:latin typeface="Open Sans Bold"/>
                <a:ea typeface="Open Sans Bold"/>
                <a:cs typeface="Open Sans Bold"/>
                <a:sym typeface="Open Sans Bold"/>
              </a:rPr>
              <a:t>To add feature multiple documents</a:t>
            </a:r>
          </a:p>
        </p:txBody>
      </p:sp>
      <p:sp>
        <p:nvSpPr>
          <p:cNvPr name="TextBox 10" id="10"/>
          <p:cNvSpPr txBox="true"/>
          <p:nvPr/>
        </p:nvSpPr>
        <p:spPr>
          <a:xfrm rot="0">
            <a:off x="2647036" y="2917284"/>
            <a:ext cx="3006750" cy="1237050"/>
          </a:xfrm>
          <a:prstGeom prst="rect">
            <a:avLst/>
          </a:prstGeom>
        </p:spPr>
        <p:txBody>
          <a:bodyPr anchor="t" rtlCol="false" tIns="0" lIns="0" bIns="0" rIns="0">
            <a:spAutoFit/>
          </a:bodyPr>
          <a:lstStyle/>
          <a:p>
            <a:pPr algn="ctr">
              <a:lnSpc>
                <a:spcPts val="7200"/>
              </a:lnSpc>
            </a:pPr>
            <a:r>
              <a:rPr lang="en-US" sz="6000">
                <a:solidFill>
                  <a:srgbClr val="000000"/>
                </a:solidFill>
                <a:latin typeface="Josefin Sans Bold"/>
                <a:ea typeface="Josefin Sans Bold"/>
                <a:cs typeface="Josefin Sans Bold"/>
                <a:sym typeface="Josefin Sans Bold"/>
              </a:rPr>
              <a:t>01</a:t>
            </a:r>
          </a:p>
        </p:txBody>
      </p:sp>
      <p:sp>
        <p:nvSpPr>
          <p:cNvPr name="TextBox 11" id="11"/>
          <p:cNvSpPr txBox="true"/>
          <p:nvPr/>
        </p:nvSpPr>
        <p:spPr>
          <a:xfrm rot="0">
            <a:off x="8074491" y="2917284"/>
            <a:ext cx="3006750" cy="1237050"/>
          </a:xfrm>
          <a:prstGeom prst="rect">
            <a:avLst/>
          </a:prstGeom>
        </p:spPr>
        <p:txBody>
          <a:bodyPr anchor="t" rtlCol="false" tIns="0" lIns="0" bIns="0" rIns="0">
            <a:spAutoFit/>
          </a:bodyPr>
          <a:lstStyle/>
          <a:p>
            <a:pPr algn="ctr">
              <a:lnSpc>
                <a:spcPts val="7200"/>
              </a:lnSpc>
            </a:pPr>
            <a:r>
              <a:rPr lang="en-US" sz="6000">
                <a:solidFill>
                  <a:srgbClr val="000000"/>
                </a:solidFill>
                <a:latin typeface="Josefin Sans Bold"/>
                <a:ea typeface="Josefin Sans Bold"/>
                <a:cs typeface="Josefin Sans Bold"/>
                <a:sym typeface="Josefin Sans Bold"/>
              </a:rPr>
              <a:t>02</a:t>
            </a:r>
          </a:p>
        </p:txBody>
      </p:sp>
      <p:sp>
        <p:nvSpPr>
          <p:cNvPr name="TextBox 12" id="12"/>
          <p:cNvSpPr txBox="true"/>
          <p:nvPr/>
        </p:nvSpPr>
        <p:spPr>
          <a:xfrm rot="0">
            <a:off x="13501946" y="2917284"/>
            <a:ext cx="3006750" cy="1237050"/>
          </a:xfrm>
          <a:prstGeom prst="rect">
            <a:avLst/>
          </a:prstGeom>
        </p:spPr>
        <p:txBody>
          <a:bodyPr anchor="t" rtlCol="false" tIns="0" lIns="0" bIns="0" rIns="0">
            <a:spAutoFit/>
          </a:bodyPr>
          <a:lstStyle/>
          <a:p>
            <a:pPr algn="ctr">
              <a:lnSpc>
                <a:spcPts val="7200"/>
              </a:lnSpc>
            </a:pPr>
            <a:r>
              <a:rPr lang="en-US" sz="6000">
                <a:solidFill>
                  <a:srgbClr val="000000"/>
                </a:solidFill>
                <a:latin typeface="Josefin Sans Bold"/>
                <a:ea typeface="Josefin Sans Bold"/>
                <a:cs typeface="Josefin Sans Bold"/>
                <a:sym typeface="Josefin Sans Bold"/>
              </a:rPr>
              <a:t>03</a:t>
            </a:r>
          </a:p>
        </p:txBody>
      </p:sp>
      <p:sp>
        <p:nvSpPr>
          <p:cNvPr name="TextBox 13" id="13"/>
          <p:cNvSpPr txBox="true"/>
          <p:nvPr/>
        </p:nvSpPr>
        <p:spPr>
          <a:xfrm rot="0">
            <a:off x="13611879" y="6425529"/>
            <a:ext cx="3006750" cy="952500"/>
          </a:xfrm>
          <a:prstGeom prst="rect">
            <a:avLst/>
          </a:prstGeom>
        </p:spPr>
        <p:txBody>
          <a:bodyPr anchor="t" rtlCol="false" tIns="0" lIns="0" bIns="0" rIns="0">
            <a:spAutoFit/>
          </a:bodyPr>
          <a:lstStyle/>
          <a:p>
            <a:pPr algn="ctr">
              <a:lnSpc>
                <a:spcPts val="7200"/>
              </a:lnSpc>
            </a:pPr>
            <a:r>
              <a:rPr lang="en-US" sz="6000">
                <a:solidFill>
                  <a:srgbClr val="000000"/>
                </a:solidFill>
                <a:latin typeface="Josefin Sans Bold"/>
                <a:ea typeface="Josefin Sans Bold"/>
                <a:cs typeface="Josefin Sans Bold"/>
                <a:sym typeface="Josefin Sans Bold"/>
              </a:rPr>
              <a:t>06</a:t>
            </a:r>
          </a:p>
        </p:txBody>
      </p:sp>
      <p:sp>
        <p:nvSpPr>
          <p:cNvPr name="TextBox 14" id="14"/>
          <p:cNvSpPr txBox="true"/>
          <p:nvPr/>
        </p:nvSpPr>
        <p:spPr>
          <a:xfrm rot="0">
            <a:off x="13022094" y="7547882"/>
            <a:ext cx="4541550" cy="1257275"/>
          </a:xfrm>
          <a:prstGeom prst="rect">
            <a:avLst/>
          </a:prstGeom>
        </p:spPr>
        <p:txBody>
          <a:bodyPr anchor="t" rtlCol="false" tIns="0" lIns="0" bIns="0" rIns="0">
            <a:spAutoFit/>
          </a:bodyPr>
          <a:lstStyle/>
          <a:p>
            <a:pPr algn="ctr">
              <a:lnSpc>
                <a:spcPts val="3358"/>
              </a:lnSpc>
            </a:pPr>
            <a:r>
              <a:rPr lang="en-US" sz="2799">
                <a:solidFill>
                  <a:srgbClr val="434343"/>
                </a:solidFill>
                <a:latin typeface="Open Sans Bold"/>
                <a:ea typeface="Open Sans Bold"/>
                <a:cs typeface="Open Sans Bold"/>
                <a:sym typeface="Open Sans Bold"/>
              </a:rPr>
              <a:t>To Integrate sentiment analysis model on user query</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404979" y="1930717"/>
            <a:ext cx="17478041" cy="7327583"/>
          </a:xfrm>
          <a:custGeom>
            <a:avLst/>
            <a:gdLst/>
            <a:ahLst/>
            <a:cxnLst/>
            <a:rect r="r" b="b" t="t" l="l"/>
            <a:pathLst>
              <a:path h="7327583" w="17478041">
                <a:moveTo>
                  <a:pt x="0" y="0"/>
                </a:moveTo>
                <a:lnTo>
                  <a:pt x="17478042" y="0"/>
                </a:lnTo>
                <a:lnTo>
                  <a:pt x="17478042" y="7327583"/>
                </a:lnTo>
                <a:lnTo>
                  <a:pt x="0" y="7327583"/>
                </a:lnTo>
                <a:lnTo>
                  <a:pt x="0" y="0"/>
                </a:lnTo>
                <a:close/>
              </a:path>
            </a:pathLst>
          </a:custGeom>
          <a:blipFill>
            <a:blip r:embed="rId2"/>
            <a:stretch>
              <a:fillRect l="0" t="-27569" r="0" b="-27569"/>
            </a:stretch>
          </a:blipFill>
        </p:spPr>
      </p:sp>
      <p:sp>
        <p:nvSpPr>
          <p:cNvPr name="TextBox 3" id="3"/>
          <p:cNvSpPr txBox="true"/>
          <p:nvPr/>
        </p:nvSpPr>
        <p:spPr>
          <a:xfrm rot="0">
            <a:off x="5044994" y="721678"/>
            <a:ext cx="6588472" cy="547370"/>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DM Sans Bold"/>
                <a:ea typeface="DM Sans Bold"/>
                <a:cs typeface="DM Sans Bold"/>
                <a:sym typeface="DM Sans Bold"/>
              </a:rPr>
              <a:t> Front End (feature to save chats)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993519" y="1888817"/>
            <a:ext cx="10435903" cy="821055"/>
          </a:xfrm>
          <a:prstGeom prst="rect">
            <a:avLst/>
          </a:prstGeom>
        </p:spPr>
        <p:txBody>
          <a:bodyPr anchor="t" rtlCol="false" tIns="0" lIns="0" bIns="0" rIns="0">
            <a:spAutoFit/>
          </a:bodyPr>
          <a:lstStyle/>
          <a:p>
            <a:pPr algn="l">
              <a:lnSpc>
                <a:spcPts val="6719"/>
              </a:lnSpc>
            </a:pPr>
            <a:r>
              <a:rPr lang="en-US" sz="4800">
                <a:solidFill>
                  <a:srgbClr val="2D2D2D"/>
                </a:solidFill>
                <a:latin typeface="Fraunces Heavy"/>
                <a:ea typeface="Fraunces Heavy"/>
                <a:cs typeface="Fraunces Heavy"/>
                <a:sym typeface="Fraunces Heavy"/>
              </a:rPr>
              <a:t>Database Schema Overview</a:t>
            </a:r>
          </a:p>
        </p:txBody>
      </p:sp>
      <p:sp>
        <p:nvSpPr>
          <p:cNvPr name="TextBox 3" id="3"/>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4" id="4"/>
          <p:cNvSpPr txBox="true"/>
          <p:nvPr/>
        </p:nvSpPr>
        <p:spPr>
          <a:xfrm rot="0">
            <a:off x="1864095" y="3605222"/>
            <a:ext cx="13462629" cy="613410"/>
          </a:xfrm>
          <a:prstGeom prst="rect">
            <a:avLst/>
          </a:prstGeom>
        </p:spPr>
        <p:txBody>
          <a:bodyPr anchor="t" rtlCol="false" tIns="0" lIns="0" bIns="0" rIns="0">
            <a:spAutoFit/>
          </a:bodyPr>
          <a:lstStyle/>
          <a:p>
            <a:pPr algn="l">
              <a:lnSpc>
                <a:spcPts val="5040"/>
              </a:lnSpc>
            </a:pPr>
            <a:r>
              <a:rPr lang="en-US" sz="3600">
                <a:solidFill>
                  <a:srgbClr val="2D2D2D"/>
                </a:solidFill>
                <a:latin typeface="DM Sans Bold"/>
                <a:ea typeface="DM Sans Bold"/>
                <a:cs typeface="DM Sans Bold"/>
                <a:sym typeface="DM Sans Bold"/>
              </a:rPr>
              <a:t>Introduction to SQLite as a Lightweight, Embedded RDBMS:</a:t>
            </a:r>
          </a:p>
        </p:txBody>
      </p:sp>
      <p:sp>
        <p:nvSpPr>
          <p:cNvPr name="TextBox 5" id="5"/>
          <p:cNvSpPr txBox="true"/>
          <p:nvPr/>
        </p:nvSpPr>
        <p:spPr>
          <a:xfrm rot="0">
            <a:off x="2178413" y="4918543"/>
            <a:ext cx="14569300" cy="3112770"/>
          </a:xfrm>
          <a:prstGeom prst="rect">
            <a:avLst/>
          </a:prstGeom>
        </p:spPr>
        <p:txBody>
          <a:bodyPr anchor="t" rtlCol="false" tIns="0" lIns="0" bIns="0" rIns="0">
            <a:spAutoFit/>
          </a:bodyPr>
          <a:lstStyle/>
          <a:p>
            <a:pPr algn="just" marL="604519" indent="-302260" lvl="1">
              <a:lnSpc>
                <a:spcPts val="4199"/>
              </a:lnSpc>
              <a:buFont typeface="Arial"/>
              <a:buChar char="•"/>
            </a:pPr>
            <a:r>
              <a:rPr lang="en-US" sz="2799">
                <a:solidFill>
                  <a:srgbClr val="2D2D2D"/>
                </a:solidFill>
                <a:latin typeface="DM Sans"/>
                <a:ea typeface="DM Sans"/>
                <a:cs typeface="DM Sans"/>
                <a:sym typeface="DM Sans"/>
              </a:rPr>
              <a:t>SQLite is chosen for its lightweight nature and embedded capability, suitable for desktop and mobile applications.</a:t>
            </a:r>
          </a:p>
          <a:p>
            <a:pPr algn="just" marL="604519" indent="-302260" lvl="1">
              <a:lnSpc>
                <a:spcPts val="4199"/>
              </a:lnSpc>
              <a:buFont typeface="Arial"/>
              <a:buChar char="•"/>
            </a:pPr>
            <a:r>
              <a:rPr lang="en-US" sz="2799">
                <a:solidFill>
                  <a:srgbClr val="2D2D2D"/>
                </a:solidFill>
                <a:latin typeface="DM Sans"/>
                <a:ea typeface="DM Sans"/>
                <a:cs typeface="DM Sans"/>
                <a:sym typeface="DM Sans"/>
              </a:rPr>
              <a:t>It operates directly on the file system without a separate server process, making it easy to deploy and manage.</a:t>
            </a:r>
          </a:p>
          <a:p>
            <a:pPr algn="just">
              <a:lnSpc>
                <a:spcPts val="4199"/>
              </a:lnSpc>
            </a:pPr>
          </a:p>
          <a:p>
            <a:pPr algn="just">
              <a:lnSpc>
                <a:spcPts val="4199"/>
              </a:lnSpc>
            </a:pPr>
          </a:p>
        </p:txBody>
      </p:sp>
      <p:sp>
        <p:nvSpPr>
          <p:cNvPr name="Freeform 6" id="6"/>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rot="5400000">
            <a:off x="-3605352" y="5652265"/>
            <a:ext cx="9258579" cy="0"/>
          </a:xfrm>
          <a:prstGeom prst="line">
            <a:avLst/>
          </a:prstGeom>
          <a:ln cap="flat" w="9525">
            <a:solidFill>
              <a:srgbClr val="2D2D2D"/>
            </a:solidFill>
            <a:prstDash val="solid"/>
            <a:headEnd type="none" len="sm" w="sm"/>
            <a:tailEnd type="none" len="sm" w="sm"/>
          </a:ln>
        </p:spPr>
      </p:sp>
      <p:sp>
        <p:nvSpPr>
          <p:cNvPr name="AutoShape 8" id="8"/>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4216124" y="918200"/>
            <a:ext cx="9855753" cy="821055"/>
          </a:xfrm>
          <a:prstGeom prst="rect">
            <a:avLst/>
          </a:prstGeom>
        </p:spPr>
        <p:txBody>
          <a:bodyPr anchor="t" rtlCol="false" tIns="0" lIns="0" bIns="0" rIns="0">
            <a:spAutoFit/>
          </a:bodyPr>
          <a:lstStyle/>
          <a:p>
            <a:pPr algn="l">
              <a:lnSpc>
                <a:spcPts val="6719"/>
              </a:lnSpc>
            </a:pPr>
            <a:r>
              <a:rPr lang="en-US" sz="4800">
                <a:solidFill>
                  <a:srgbClr val="2D2D2D"/>
                </a:solidFill>
                <a:latin typeface="Fraunces Heavy"/>
                <a:ea typeface="Fraunces Heavy"/>
                <a:cs typeface="Fraunces Heavy"/>
                <a:sym typeface="Fraunces Heavy"/>
              </a:rPr>
              <a:t>Database Schema Overview</a:t>
            </a:r>
          </a:p>
        </p:txBody>
      </p:sp>
      <p:sp>
        <p:nvSpPr>
          <p:cNvPr name="TextBox 3" id="3"/>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4" id="4"/>
          <p:cNvSpPr txBox="true"/>
          <p:nvPr/>
        </p:nvSpPr>
        <p:spPr>
          <a:xfrm rot="0">
            <a:off x="5322643" y="2356861"/>
            <a:ext cx="5965295" cy="613410"/>
          </a:xfrm>
          <a:prstGeom prst="rect">
            <a:avLst/>
          </a:prstGeom>
        </p:spPr>
        <p:txBody>
          <a:bodyPr anchor="t" rtlCol="false" tIns="0" lIns="0" bIns="0" rIns="0">
            <a:spAutoFit/>
          </a:bodyPr>
          <a:lstStyle/>
          <a:p>
            <a:pPr algn="l">
              <a:lnSpc>
                <a:spcPts val="5040"/>
              </a:lnSpc>
            </a:pPr>
            <a:r>
              <a:rPr lang="en-US" sz="3600">
                <a:solidFill>
                  <a:srgbClr val="2D2D2D"/>
                </a:solidFill>
                <a:latin typeface="DM Sans Bold"/>
                <a:ea typeface="DM Sans Bold"/>
                <a:cs typeface="DM Sans Bold"/>
                <a:sym typeface="DM Sans Bold"/>
              </a:rPr>
              <a:t>Description of Key Tables:</a:t>
            </a:r>
          </a:p>
        </p:txBody>
      </p:sp>
      <p:sp>
        <p:nvSpPr>
          <p:cNvPr name="TextBox 5" id="5"/>
          <p:cNvSpPr txBox="true"/>
          <p:nvPr/>
        </p:nvSpPr>
        <p:spPr>
          <a:xfrm rot="0">
            <a:off x="1430155" y="4776406"/>
            <a:ext cx="3545994" cy="2555367"/>
          </a:xfrm>
          <a:prstGeom prst="rect">
            <a:avLst/>
          </a:prstGeom>
        </p:spPr>
        <p:txBody>
          <a:bodyPr anchor="t" rtlCol="false" tIns="0" lIns="0" bIns="0" rIns="0">
            <a:spAutoFit/>
          </a:bodyPr>
          <a:lstStyle/>
          <a:p>
            <a:pPr algn="just">
              <a:lnSpc>
                <a:spcPts val="2568"/>
              </a:lnSpc>
            </a:pPr>
            <a:r>
              <a:rPr lang="en-US" sz="2400">
                <a:solidFill>
                  <a:srgbClr val="2D2D2D"/>
                </a:solidFill>
                <a:latin typeface="DM Sans"/>
                <a:ea typeface="DM Sans"/>
                <a:cs typeface="DM Sans"/>
                <a:sym typeface="DM Sans"/>
              </a:rPr>
              <a:t>The </a:t>
            </a:r>
            <a:r>
              <a:rPr lang="en-US" sz="2400">
                <a:solidFill>
                  <a:srgbClr val="2D2D2D"/>
                </a:solidFill>
                <a:latin typeface="DM Sans Bold"/>
                <a:ea typeface="DM Sans Bold"/>
                <a:cs typeface="DM Sans Bold"/>
                <a:sym typeface="DM Sans Bold"/>
              </a:rPr>
              <a:t>chats table</a:t>
            </a:r>
            <a:r>
              <a:rPr lang="en-US" sz="2400">
                <a:solidFill>
                  <a:srgbClr val="2D2D2D"/>
                </a:solidFill>
                <a:latin typeface="DM Sans"/>
                <a:ea typeface="DM Sans"/>
                <a:cs typeface="DM Sans"/>
                <a:sym typeface="DM Sans"/>
              </a:rPr>
              <a:t>:</a:t>
            </a:r>
          </a:p>
          <a:p>
            <a:pPr algn="l">
              <a:lnSpc>
                <a:spcPts val="3600"/>
              </a:lnSpc>
            </a:pPr>
            <a:r>
              <a:rPr lang="en-US" sz="2400">
                <a:solidFill>
                  <a:srgbClr val="2D2D2D"/>
                </a:solidFill>
                <a:latin typeface="DM Sans"/>
                <a:ea typeface="DM Sans"/>
                <a:cs typeface="DM Sans"/>
                <a:sym typeface="DM Sans"/>
              </a:rPr>
              <a:t>Stores information about each chat session, including metadata like name and creation timestamp.</a:t>
            </a:r>
          </a:p>
        </p:txBody>
      </p:sp>
      <p:sp>
        <p:nvSpPr>
          <p:cNvPr name="Freeform 6" id="6"/>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rot="5400000">
            <a:off x="-3605352" y="5652265"/>
            <a:ext cx="9258579" cy="0"/>
          </a:xfrm>
          <a:prstGeom prst="line">
            <a:avLst/>
          </a:prstGeom>
          <a:ln cap="flat" w="9525">
            <a:solidFill>
              <a:srgbClr val="2D2D2D"/>
            </a:solidFill>
            <a:prstDash val="solid"/>
            <a:headEnd type="none" len="sm" w="sm"/>
            <a:tailEnd type="none" len="sm" w="sm"/>
          </a:ln>
        </p:spPr>
      </p:sp>
      <p:sp>
        <p:nvSpPr>
          <p:cNvPr name="AutoShape 8" id="8"/>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
        <p:nvSpPr>
          <p:cNvPr name="TextBox 9" id="9"/>
          <p:cNvSpPr txBox="true"/>
          <p:nvPr/>
        </p:nvSpPr>
        <p:spPr>
          <a:xfrm rot="0">
            <a:off x="5566699" y="4690681"/>
            <a:ext cx="3367450" cy="3060699"/>
          </a:xfrm>
          <a:prstGeom prst="rect">
            <a:avLst/>
          </a:prstGeom>
        </p:spPr>
        <p:txBody>
          <a:bodyPr anchor="t" rtlCol="false" tIns="0" lIns="0" bIns="0" rIns="0">
            <a:spAutoFit/>
          </a:bodyPr>
          <a:lstStyle/>
          <a:p>
            <a:pPr algn="l">
              <a:lnSpc>
                <a:spcPts val="3500"/>
              </a:lnSpc>
            </a:pPr>
            <a:r>
              <a:rPr lang="en-US" sz="2500">
                <a:solidFill>
                  <a:srgbClr val="000000"/>
                </a:solidFill>
                <a:latin typeface="DM Sans"/>
                <a:ea typeface="DM Sans"/>
                <a:cs typeface="DM Sans"/>
                <a:sym typeface="DM Sans"/>
              </a:rPr>
              <a:t>The </a:t>
            </a:r>
            <a:r>
              <a:rPr lang="en-US" sz="2500">
                <a:solidFill>
                  <a:srgbClr val="000000"/>
                </a:solidFill>
                <a:latin typeface="DM Sans Bold"/>
                <a:ea typeface="DM Sans Bold"/>
                <a:cs typeface="DM Sans Bold"/>
                <a:sym typeface="DM Sans Bold"/>
              </a:rPr>
              <a:t>chat Message </a:t>
            </a:r>
            <a:r>
              <a:rPr lang="en-US" sz="2500">
                <a:solidFill>
                  <a:srgbClr val="000000"/>
                </a:solidFill>
                <a:latin typeface="DM Sans"/>
                <a:ea typeface="DM Sans"/>
                <a:cs typeface="DM Sans"/>
                <a:sym typeface="DM Sans"/>
              </a:rPr>
              <a:t>table</a:t>
            </a:r>
            <a:r>
              <a:rPr lang="en-US" sz="2500">
                <a:solidFill>
                  <a:srgbClr val="000000"/>
                </a:solidFill>
                <a:latin typeface="DM Sans Bold"/>
                <a:ea typeface="DM Sans Bold"/>
                <a:cs typeface="DM Sans Bold"/>
                <a:sym typeface="DM Sans Bold"/>
              </a:rPr>
              <a:t>:</a:t>
            </a:r>
            <a:r>
              <a:rPr lang="en-US" sz="2500">
                <a:solidFill>
                  <a:srgbClr val="000000"/>
                </a:solidFill>
                <a:latin typeface="DM Sans"/>
                <a:ea typeface="DM Sans"/>
                <a:cs typeface="DM Sans"/>
                <a:sym typeface="DM Sans"/>
              </a:rPr>
              <a:t> </a:t>
            </a:r>
          </a:p>
          <a:p>
            <a:pPr algn="l">
              <a:lnSpc>
                <a:spcPts val="3500"/>
              </a:lnSpc>
              <a:spcBef>
                <a:spcPct val="0"/>
              </a:spcBef>
            </a:pPr>
            <a:r>
              <a:rPr lang="en-US" sz="2500">
                <a:solidFill>
                  <a:srgbClr val="000000"/>
                </a:solidFill>
                <a:latin typeface="DM Sans"/>
                <a:ea typeface="DM Sans"/>
                <a:cs typeface="DM Sans"/>
                <a:sym typeface="DM Sans"/>
              </a:rPr>
              <a:t>Records individual messages exchanged within each chat session, linking back to chats via foreign key.</a:t>
            </a:r>
          </a:p>
        </p:txBody>
      </p:sp>
      <p:sp>
        <p:nvSpPr>
          <p:cNvPr name="TextBox 10" id="10"/>
          <p:cNvSpPr txBox="true"/>
          <p:nvPr/>
        </p:nvSpPr>
        <p:spPr>
          <a:xfrm rot="0">
            <a:off x="9524699" y="4709224"/>
            <a:ext cx="3755080" cy="2622549"/>
          </a:xfrm>
          <a:prstGeom prst="rect">
            <a:avLst/>
          </a:prstGeom>
        </p:spPr>
        <p:txBody>
          <a:bodyPr anchor="t" rtlCol="false" tIns="0" lIns="0" bIns="0" rIns="0">
            <a:spAutoFit/>
          </a:bodyPr>
          <a:lstStyle/>
          <a:p>
            <a:pPr algn="l">
              <a:lnSpc>
                <a:spcPts val="3500"/>
              </a:lnSpc>
            </a:pPr>
            <a:r>
              <a:rPr lang="en-US" sz="2500">
                <a:solidFill>
                  <a:srgbClr val="000000"/>
                </a:solidFill>
                <a:latin typeface="DM Sans"/>
                <a:ea typeface="DM Sans"/>
                <a:cs typeface="DM Sans"/>
                <a:sym typeface="DM Sans"/>
              </a:rPr>
              <a:t>The </a:t>
            </a:r>
            <a:r>
              <a:rPr lang="en-US" sz="2500">
                <a:solidFill>
                  <a:srgbClr val="000000"/>
                </a:solidFill>
                <a:latin typeface="DM Sans Bold"/>
                <a:ea typeface="DM Sans Bold"/>
                <a:cs typeface="DM Sans Bold"/>
                <a:sym typeface="DM Sans Bold"/>
              </a:rPr>
              <a:t>chat Files</a:t>
            </a:r>
            <a:r>
              <a:rPr lang="en-US" sz="2500">
                <a:solidFill>
                  <a:srgbClr val="000000"/>
                </a:solidFill>
                <a:latin typeface="DM Sans"/>
                <a:ea typeface="DM Sans"/>
                <a:cs typeface="DM Sans"/>
                <a:sym typeface="DM Sans"/>
              </a:rPr>
              <a:t> table: </a:t>
            </a:r>
          </a:p>
          <a:p>
            <a:pPr algn="l">
              <a:lnSpc>
                <a:spcPts val="3500"/>
              </a:lnSpc>
              <a:spcBef>
                <a:spcPct val="0"/>
              </a:spcBef>
            </a:pPr>
            <a:r>
              <a:rPr lang="en-US" sz="2500">
                <a:solidFill>
                  <a:srgbClr val="000000"/>
                </a:solidFill>
                <a:latin typeface="DM Sans"/>
                <a:ea typeface="DM Sans"/>
                <a:cs typeface="DM Sans"/>
                <a:sym typeface="DM Sans"/>
              </a:rPr>
              <a:t>Manages files associated with specific chat sessions, storing file names, paths, and timestamps.</a:t>
            </a:r>
          </a:p>
        </p:txBody>
      </p:sp>
      <p:sp>
        <p:nvSpPr>
          <p:cNvPr name="TextBox 11" id="11"/>
          <p:cNvSpPr txBox="true"/>
          <p:nvPr/>
        </p:nvSpPr>
        <p:spPr>
          <a:xfrm rot="0">
            <a:off x="14037619" y="4822321"/>
            <a:ext cx="4116591" cy="2184399"/>
          </a:xfrm>
          <a:prstGeom prst="rect">
            <a:avLst/>
          </a:prstGeom>
        </p:spPr>
        <p:txBody>
          <a:bodyPr anchor="t" rtlCol="false" tIns="0" lIns="0" bIns="0" rIns="0">
            <a:spAutoFit/>
          </a:bodyPr>
          <a:lstStyle/>
          <a:p>
            <a:pPr algn="l">
              <a:lnSpc>
                <a:spcPts val="3500"/>
              </a:lnSpc>
            </a:pPr>
            <a:r>
              <a:rPr lang="en-US" sz="2500">
                <a:solidFill>
                  <a:srgbClr val="000000"/>
                </a:solidFill>
                <a:latin typeface="DM Sans"/>
                <a:ea typeface="DM Sans"/>
                <a:cs typeface="DM Sans"/>
                <a:sym typeface="DM Sans"/>
              </a:rPr>
              <a:t>The </a:t>
            </a:r>
            <a:r>
              <a:rPr lang="en-US" sz="2500">
                <a:solidFill>
                  <a:srgbClr val="000000"/>
                </a:solidFill>
                <a:latin typeface="DM Sans Bold"/>
                <a:ea typeface="DM Sans Bold"/>
                <a:cs typeface="DM Sans Bold"/>
                <a:sym typeface="DM Sans Bold"/>
              </a:rPr>
              <a:t>settings </a:t>
            </a:r>
            <a:r>
              <a:rPr lang="en-US" sz="2500">
                <a:solidFill>
                  <a:srgbClr val="000000"/>
                </a:solidFill>
                <a:latin typeface="DM Sans"/>
                <a:ea typeface="DM Sans"/>
                <a:cs typeface="DM Sans"/>
                <a:sym typeface="DM Sans"/>
              </a:rPr>
              <a:t>table: </a:t>
            </a:r>
          </a:p>
          <a:p>
            <a:pPr algn="l">
              <a:lnSpc>
                <a:spcPts val="3500"/>
              </a:lnSpc>
              <a:spcBef>
                <a:spcPct val="0"/>
              </a:spcBef>
            </a:pPr>
            <a:r>
              <a:rPr lang="en-US" sz="2500">
                <a:solidFill>
                  <a:srgbClr val="000000"/>
                </a:solidFill>
                <a:latin typeface="DM Sans"/>
                <a:ea typeface="DM Sans"/>
                <a:cs typeface="DM Sans"/>
                <a:sym typeface="DM Sans"/>
              </a:rPr>
              <a:t>Holds application settings that can be dynamically configured and stored for each user or session.</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5400000">
            <a:off x="-3605352" y="5652265"/>
            <a:ext cx="9258579" cy="0"/>
          </a:xfrm>
          <a:prstGeom prst="line">
            <a:avLst/>
          </a:prstGeom>
          <a:ln cap="flat" w="9525">
            <a:solidFill>
              <a:srgbClr val="2D2D2D"/>
            </a:solidFill>
            <a:prstDash val="solid"/>
            <a:headEnd type="none" len="sm" w="sm"/>
            <a:tailEnd type="none" len="sm" w="sm"/>
          </a:ln>
        </p:spPr>
      </p:sp>
      <p:sp>
        <p:nvSpPr>
          <p:cNvPr name="AutoShape 4" id="4"/>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
        <p:nvSpPr>
          <p:cNvPr name="Freeform 5" id="5"/>
          <p:cNvSpPr/>
          <p:nvPr/>
        </p:nvSpPr>
        <p:spPr>
          <a:xfrm flipH="false" flipV="false" rot="0">
            <a:off x="2948624" y="4617567"/>
            <a:ext cx="11814374" cy="4503019"/>
          </a:xfrm>
          <a:custGeom>
            <a:avLst/>
            <a:gdLst/>
            <a:ahLst/>
            <a:cxnLst/>
            <a:rect r="r" b="b" t="t" l="l"/>
            <a:pathLst>
              <a:path h="4503019" w="11814374">
                <a:moveTo>
                  <a:pt x="0" y="0"/>
                </a:moveTo>
                <a:lnTo>
                  <a:pt x="11814373" y="0"/>
                </a:lnTo>
                <a:lnTo>
                  <a:pt x="11814373" y="4503020"/>
                </a:lnTo>
                <a:lnTo>
                  <a:pt x="0" y="4503020"/>
                </a:lnTo>
                <a:lnTo>
                  <a:pt x="0" y="0"/>
                </a:lnTo>
                <a:close/>
              </a:path>
            </a:pathLst>
          </a:custGeom>
          <a:blipFill>
            <a:blip r:embed="rId4"/>
            <a:stretch>
              <a:fillRect l="0" t="0" r="0" b="0"/>
            </a:stretch>
          </a:blipFill>
        </p:spPr>
      </p:sp>
      <p:sp>
        <p:nvSpPr>
          <p:cNvPr name="TextBox 6" id="6"/>
          <p:cNvSpPr txBox="true"/>
          <p:nvPr/>
        </p:nvSpPr>
        <p:spPr>
          <a:xfrm rot="0">
            <a:off x="1993519" y="1888817"/>
            <a:ext cx="8115300" cy="821055"/>
          </a:xfrm>
          <a:prstGeom prst="rect">
            <a:avLst/>
          </a:prstGeom>
        </p:spPr>
        <p:txBody>
          <a:bodyPr anchor="t" rtlCol="false" tIns="0" lIns="0" bIns="0" rIns="0">
            <a:spAutoFit/>
          </a:bodyPr>
          <a:lstStyle/>
          <a:p>
            <a:pPr algn="l">
              <a:lnSpc>
                <a:spcPts val="6719"/>
              </a:lnSpc>
            </a:pPr>
            <a:r>
              <a:rPr lang="en-US" sz="4800">
                <a:solidFill>
                  <a:srgbClr val="2D2D2D"/>
                </a:solidFill>
                <a:latin typeface="Fraunces Heavy"/>
                <a:ea typeface="Fraunces Heavy"/>
                <a:cs typeface="Fraunces Heavy"/>
                <a:sym typeface="Fraunces Heavy"/>
              </a:rPr>
              <a:t>Database Schema</a:t>
            </a:r>
          </a:p>
        </p:txBody>
      </p:sp>
      <p:sp>
        <p:nvSpPr>
          <p:cNvPr name="TextBox 7" id="7"/>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8" id="8"/>
          <p:cNvSpPr txBox="true"/>
          <p:nvPr/>
        </p:nvSpPr>
        <p:spPr>
          <a:xfrm rot="0">
            <a:off x="1864095" y="3605222"/>
            <a:ext cx="6991716" cy="613410"/>
          </a:xfrm>
          <a:prstGeom prst="rect">
            <a:avLst/>
          </a:prstGeom>
        </p:spPr>
        <p:txBody>
          <a:bodyPr anchor="t" rtlCol="false" tIns="0" lIns="0" bIns="0" rIns="0">
            <a:spAutoFit/>
          </a:bodyPr>
          <a:lstStyle/>
          <a:p>
            <a:pPr algn="l">
              <a:lnSpc>
                <a:spcPts val="5040"/>
              </a:lnSpc>
            </a:pPr>
            <a:r>
              <a:rPr lang="en-US" sz="3600">
                <a:solidFill>
                  <a:srgbClr val="2D2D2D"/>
                </a:solidFill>
                <a:latin typeface="DM Sans Bold"/>
                <a:ea typeface="DM Sans Bold"/>
                <a:cs typeface="DM Sans Bold"/>
                <a:sym typeface="DM Sans Bold"/>
              </a:rPr>
              <a:t>Entity Relationship Diagram:</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4216124" y="918200"/>
            <a:ext cx="9855753" cy="821055"/>
          </a:xfrm>
          <a:prstGeom prst="rect">
            <a:avLst/>
          </a:prstGeom>
        </p:spPr>
        <p:txBody>
          <a:bodyPr anchor="t" rtlCol="false" tIns="0" lIns="0" bIns="0" rIns="0">
            <a:spAutoFit/>
          </a:bodyPr>
          <a:lstStyle/>
          <a:p>
            <a:pPr algn="l">
              <a:lnSpc>
                <a:spcPts val="6719"/>
              </a:lnSpc>
            </a:pPr>
            <a:r>
              <a:rPr lang="en-US" sz="4800">
                <a:solidFill>
                  <a:srgbClr val="2D2D2D"/>
                </a:solidFill>
                <a:latin typeface="Fraunces Heavy"/>
                <a:ea typeface="Fraunces Heavy"/>
                <a:cs typeface="Fraunces Heavy"/>
                <a:sym typeface="Fraunces Heavy"/>
              </a:rPr>
              <a:t>Database Operations</a:t>
            </a:r>
          </a:p>
        </p:txBody>
      </p:sp>
      <p:sp>
        <p:nvSpPr>
          <p:cNvPr name="TextBox 3" id="3"/>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4" id="4"/>
          <p:cNvSpPr txBox="true"/>
          <p:nvPr/>
        </p:nvSpPr>
        <p:spPr>
          <a:xfrm rot="0">
            <a:off x="5322643" y="2356861"/>
            <a:ext cx="6188430" cy="1251585"/>
          </a:xfrm>
          <a:prstGeom prst="rect">
            <a:avLst/>
          </a:prstGeom>
        </p:spPr>
        <p:txBody>
          <a:bodyPr anchor="t" rtlCol="false" tIns="0" lIns="0" bIns="0" rIns="0">
            <a:spAutoFit/>
          </a:bodyPr>
          <a:lstStyle/>
          <a:p>
            <a:pPr algn="ctr">
              <a:lnSpc>
                <a:spcPts val="5040"/>
              </a:lnSpc>
            </a:pPr>
            <a:r>
              <a:rPr lang="en-US" sz="3600">
                <a:solidFill>
                  <a:srgbClr val="2D2D2D"/>
                </a:solidFill>
                <a:latin typeface="DM Sans Bold"/>
                <a:ea typeface="DM Sans Bold"/>
                <a:cs typeface="DM Sans Bold"/>
                <a:sym typeface="DM Sans Bold"/>
              </a:rPr>
              <a:t>CRUD:</a:t>
            </a:r>
          </a:p>
          <a:p>
            <a:pPr algn="l">
              <a:lnSpc>
                <a:spcPts val="5040"/>
              </a:lnSpc>
            </a:pPr>
            <a:r>
              <a:rPr lang="en-US" sz="3600">
                <a:solidFill>
                  <a:srgbClr val="2D2D2D"/>
                </a:solidFill>
                <a:latin typeface="DM Sans Bold"/>
                <a:ea typeface="DM Sans Bold"/>
                <a:cs typeface="DM Sans Bold"/>
                <a:sym typeface="DM Sans Bold"/>
              </a:rPr>
              <a:t>Create Read Update Delete </a:t>
            </a:r>
          </a:p>
        </p:txBody>
      </p:sp>
      <p:sp>
        <p:nvSpPr>
          <p:cNvPr name="TextBox 5" id="5"/>
          <p:cNvSpPr txBox="true"/>
          <p:nvPr/>
        </p:nvSpPr>
        <p:spPr>
          <a:xfrm rot="0">
            <a:off x="1430155" y="4917571"/>
            <a:ext cx="3545994" cy="1454277"/>
          </a:xfrm>
          <a:prstGeom prst="rect">
            <a:avLst/>
          </a:prstGeom>
        </p:spPr>
        <p:txBody>
          <a:bodyPr anchor="t" rtlCol="false" tIns="0" lIns="0" bIns="0" rIns="0">
            <a:spAutoFit/>
          </a:bodyPr>
          <a:lstStyle/>
          <a:p>
            <a:pPr algn="ctr">
              <a:lnSpc>
                <a:spcPts val="2888"/>
              </a:lnSpc>
            </a:pPr>
            <a:r>
              <a:rPr lang="en-US" sz="2699">
                <a:solidFill>
                  <a:srgbClr val="2D2D2D"/>
                </a:solidFill>
                <a:latin typeface="DM Sans Bold"/>
                <a:ea typeface="DM Sans Bold"/>
                <a:cs typeface="DM Sans Bold"/>
                <a:sym typeface="DM Sans Bold"/>
              </a:rPr>
              <a:t>Create:</a:t>
            </a:r>
          </a:p>
          <a:p>
            <a:pPr algn="l">
              <a:lnSpc>
                <a:spcPts val="2888"/>
              </a:lnSpc>
            </a:pPr>
            <a:r>
              <a:rPr lang="en-US" sz="2699">
                <a:solidFill>
                  <a:srgbClr val="2D2D2D"/>
                </a:solidFill>
                <a:latin typeface="DM Sans"/>
                <a:ea typeface="DM Sans"/>
                <a:cs typeface="DM Sans"/>
                <a:sym typeface="DM Sans"/>
              </a:rPr>
              <a:t> Adding a new chat session with a unique ID and initial settings.</a:t>
            </a:r>
          </a:p>
        </p:txBody>
      </p:sp>
      <p:sp>
        <p:nvSpPr>
          <p:cNvPr name="Freeform 6" id="6"/>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rot="5400000">
            <a:off x="-3605352" y="5652265"/>
            <a:ext cx="9258579" cy="0"/>
          </a:xfrm>
          <a:prstGeom prst="line">
            <a:avLst/>
          </a:prstGeom>
          <a:ln cap="flat" w="9525">
            <a:solidFill>
              <a:srgbClr val="2D2D2D"/>
            </a:solidFill>
            <a:prstDash val="solid"/>
            <a:headEnd type="none" len="sm" w="sm"/>
            <a:tailEnd type="none" len="sm" w="sm"/>
          </a:ln>
        </p:spPr>
      </p:sp>
      <p:sp>
        <p:nvSpPr>
          <p:cNvPr name="AutoShape 8" id="8"/>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
        <p:nvSpPr>
          <p:cNvPr name="TextBox 9" id="9"/>
          <p:cNvSpPr txBox="true"/>
          <p:nvPr/>
        </p:nvSpPr>
        <p:spPr>
          <a:xfrm rot="0">
            <a:off x="5641077" y="4822321"/>
            <a:ext cx="3367450" cy="2184399"/>
          </a:xfrm>
          <a:prstGeom prst="rect">
            <a:avLst/>
          </a:prstGeom>
        </p:spPr>
        <p:txBody>
          <a:bodyPr anchor="t" rtlCol="false" tIns="0" lIns="0" bIns="0" rIns="0">
            <a:spAutoFit/>
          </a:bodyPr>
          <a:lstStyle/>
          <a:p>
            <a:pPr algn="ctr">
              <a:lnSpc>
                <a:spcPts val="3500"/>
              </a:lnSpc>
            </a:pPr>
            <a:r>
              <a:rPr lang="en-US" sz="2500">
                <a:solidFill>
                  <a:srgbClr val="000000"/>
                </a:solidFill>
                <a:latin typeface="DM Sans Bold"/>
                <a:ea typeface="DM Sans Bold"/>
                <a:cs typeface="DM Sans Bold"/>
                <a:sym typeface="DM Sans Bold"/>
              </a:rPr>
              <a:t>Read</a:t>
            </a:r>
            <a:r>
              <a:rPr lang="en-US" sz="2500">
                <a:solidFill>
                  <a:srgbClr val="000000"/>
                </a:solidFill>
                <a:latin typeface="DM Sans"/>
                <a:ea typeface="DM Sans"/>
                <a:cs typeface="DM Sans"/>
                <a:sym typeface="DM Sans"/>
              </a:rPr>
              <a:t>:</a:t>
            </a:r>
          </a:p>
          <a:p>
            <a:pPr algn="l">
              <a:lnSpc>
                <a:spcPts val="3500"/>
              </a:lnSpc>
              <a:spcBef>
                <a:spcPct val="0"/>
              </a:spcBef>
            </a:pPr>
            <a:r>
              <a:rPr lang="en-US" sz="2500">
                <a:solidFill>
                  <a:srgbClr val="000000"/>
                </a:solidFill>
                <a:latin typeface="DM Sans"/>
                <a:ea typeface="DM Sans"/>
                <a:cs typeface="DM Sans"/>
                <a:sym typeface="DM Sans"/>
              </a:rPr>
              <a:t> Retrieving all messages in a specific chat or displaying user preferences.</a:t>
            </a:r>
          </a:p>
        </p:txBody>
      </p:sp>
      <p:sp>
        <p:nvSpPr>
          <p:cNvPr name="TextBox 10" id="10"/>
          <p:cNvSpPr txBox="true"/>
          <p:nvPr/>
        </p:nvSpPr>
        <p:spPr>
          <a:xfrm rot="0">
            <a:off x="9435445" y="4822321"/>
            <a:ext cx="3755080" cy="1746249"/>
          </a:xfrm>
          <a:prstGeom prst="rect">
            <a:avLst/>
          </a:prstGeom>
        </p:spPr>
        <p:txBody>
          <a:bodyPr anchor="t" rtlCol="false" tIns="0" lIns="0" bIns="0" rIns="0">
            <a:spAutoFit/>
          </a:bodyPr>
          <a:lstStyle/>
          <a:p>
            <a:pPr algn="ctr">
              <a:lnSpc>
                <a:spcPts val="3500"/>
              </a:lnSpc>
            </a:pPr>
            <a:r>
              <a:rPr lang="en-US" sz="2500">
                <a:solidFill>
                  <a:srgbClr val="000000"/>
                </a:solidFill>
                <a:latin typeface="DM Sans Bold"/>
                <a:ea typeface="DM Sans Bold"/>
                <a:cs typeface="DM Sans Bold"/>
                <a:sym typeface="DM Sans Bold"/>
              </a:rPr>
              <a:t>Update:</a:t>
            </a:r>
            <a:r>
              <a:rPr lang="en-US" sz="2500">
                <a:solidFill>
                  <a:srgbClr val="000000"/>
                </a:solidFill>
                <a:latin typeface="DM Sans"/>
                <a:ea typeface="DM Sans"/>
                <a:cs typeface="DM Sans"/>
                <a:sym typeface="DM Sans"/>
              </a:rPr>
              <a:t> </a:t>
            </a:r>
          </a:p>
          <a:p>
            <a:pPr algn="l">
              <a:lnSpc>
                <a:spcPts val="3500"/>
              </a:lnSpc>
              <a:spcBef>
                <a:spcPct val="0"/>
              </a:spcBef>
            </a:pPr>
            <a:r>
              <a:rPr lang="en-US" sz="2500">
                <a:solidFill>
                  <a:srgbClr val="000000"/>
                </a:solidFill>
                <a:latin typeface="DM Sans"/>
                <a:ea typeface="DM Sans"/>
                <a:cs typeface="DM Sans"/>
                <a:sym typeface="DM Sans"/>
              </a:rPr>
              <a:t>Modifying the content of a message or updating chat session details.</a:t>
            </a:r>
          </a:p>
        </p:txBody>
      </p:sp>
      <p:sp>
        <p:nvSpPr>
          <p:cNvPr name="TextBox 11" id="11"/>
          <p:cNvSpPr txBox="true"/>
          <p:nvPr/>
        </p:nvSpPr>
        <p:spPr>
          <a:xfrm rot="0">
            <a:off x="13857274" y="4822321"/>
            <a:ext cx="4116591" cy="2184399"/>
          </a:xfrm>
          <a:prstGeom prst="rect">
            <a:avLst/>
          </a:prstGeom>
        </p:spPr>
        <p:txBody>
          <a:bodyPr anchor="t" rtlCol="false" tIns="0" lIns="0" bIns="0" rIns="0">
            <a:spAutoFit/>
          </a:bodyPr>
          <a:lstStyle/>
          <a:p>
            <a:pPr algn="ctr">
              <a:lnSpc>
                <a:spcPts val="3500"/>
              </a:lnSpc>
            </a:pPr>
            <a:r>
              <a:rPr lang="en-US" sz="2500">
                <a:solidFill>
                  <a:srgbClr val="000000"/>
                </a:solidFill>
                <a:latin typeface="DM Sans Bold"/>
                <a:ea typeface="DM Sans Bold"/>
                <a:cs typeface="DM Sans Bold"/>
                <a:sym typeface="DM Sans Bold"/>
              </a:rPr>
              <a:t>Delete:</a:t>
            </a:r>
          </a:p>
          <a:p>
            <a:pPr algn="l">
              <a:lnSpc>
                <a:spcPts val="3500"/>
              </a:lnSpc>
              <a:spcBef>
                <a:spcPct val="0"/>
              </a:spcBef>
            </a:pPr>
            <a:r>
              <a:rPr lang="en-US" sz="2500">
                <a:solidFill>
                  <a:srgbClr val="000000"/>
                </a:solidFill>
                <a:latin typeface="DM Sans"/>
                <a:ea typeface="DM Sans"/>
                <a:cs typeface="DM Sans"/>
                <a:sym typeface="DM Sans"/>
              </a:rPr>
              <a:t> Removing a chat session and all associated messages or deleting a file from a chat.</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993519" y="1888817"/>
            <a:ext cx="8115300" cy="821055"/>
          </a:xfrm>
          <a:prstGeom prst="rect">
            <a:avLst/>
          </a:prstGeom>
        </p:spPr>
        <p:txBody>
          <a:bodyPr anchor="t" rtlCol="false" tIns="0" lIns="0" bIns="0" rIns="0">
            <a:spAutoFit/>
          </a:bodyPr>
          <a:lstStyle/>
          <a:p>
            <a:pPr algn="l">
              <a:lnSpc>
                <a:spcPts val="6719"/>
              </a:lnSpc>
            </a:pPr>
            <a:r>
              <a:rPr lang="en-US" sz="4800">
                <a:solidFill>
                  <a:srgbClr val="2D2D2D"/>
                </a:solidFill>
                <a:latin typeface="Fraunces Heavy"/>
                <a:ea typeface="Fraunces Heavy"/>
                <a:cs typeface="Fraunces Heavy"/>
                <a:sym typeface="Fraunces Heavy"/>
              </a:rPr>
              <a:t>Web Scrapping Module</a:t>
            </a:r>
          </a:p>
        </p:txBody>
      </p:sp>
      <p:sp>
        <p:nvSpPr>
          <p:cNvPr name="TextBox 3" id="3"/>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4" id="4"/>
          <p:cNvSpPr txBox="true"/>
          <p:nvPr/>
        </p:nvSpPr>
        <p:spPr>
          <a:xfrm rot="0">
            <a:off x="1864095" y="3605222"/>
            <a:ext cx="5965295" cy="613410"/>
          </a:xfrm>
          <a:prstGeom prst="rect">
            <a:avLst/>
          </a:prstGeom>
        </p:spPr>
        <p:txBody>
          <a:bodyPr anchor="t" rtlCol="false" tIns="0" lIns="0" bIns="0" rIns="0">
            <a:spAutoFit/>
          </a:bodyPr>
          <a:lstStyle/>
          <a:p>
            <a:pPr algn="l">
              <a:lnSpc>
                <a:spcPts val="5040"/>
              </a:lnSpc>
            </a:pPr>
            <a:r>
              <a:rPr lang="en-US" sz="3600">
                <a:solidFill>
                  <a:srgbClr val="2D2D2D"/>
                </a:solidFill>
                <a:latin typeface="DM Sans Bold"/>
                <a:ea typeface="DM Sans Bold"/>
                <a:cs typeface="DM Sans Bold"/>
                <a:sym typeface="DM Sans Bold"/>
              </a:rPr>
              <a:t>Overview of  Module:</a:t>
            </a:r>
          </a:p>
        </p:txBody>
      </p:sp>
      <p:sp>
        <p:nvSpPr>
          <p:cNvPr name="TextBox 5" id="5"/>
          <p:cNvSpPr txBox="true"/>
          <p:nvPr/>
        </p:nvSpPr>
        <p:spPr>
          <a:xfrm rot="0">
            <a:off x="1993519" y="4577243"/>
            <a:ext cx="14569300" cy="3112770"/>
          </a:xfrm>
          <a:prstGeom prst="rect">
            <a:avLst/>
          </a:prstGeom>
        </p:spPr>
        <p:txBody>
          <a:bodyPr anchor="t" rtlCol="false" tIns="0" lIns="0" bIns="0" rIns="0">
            <a:spAutoFit/>
          </a:bodyPr>
          <a:lstStyle/>
          <a:p>
            <a:pPr algn="just">
              <a:lnSpc>
                <a:spcPts val="4199"/>
              </a:lnSpc>
            </a:pPr>
          </a:p>
          <a:p>
            <a:pPr algn="just" marL="604519" indent="-302260" lvl="1">
              <a:lnSpc>
                <a:spcPts val="4199"/>
              </a:lnSpc>
              <a:buFont typeface="Arial"/>
              <a:buChar char="•"/>
            </a:pPr>
            <a:r>
              <a:rPr lang="en-US" sz="2799">
                <a:solidFill>
                  <a:srgbClr val="2D2D2D"/>
                </a:solidFill>
                <a:latin typeface="DM Sans"/>
                <a:ea typeface="DM Sans"/>
                <a:cs typeface="DM Sans"/>
                <a:sym typeface="DM Sans"/>
              </a:rPr>
              <a:t>Our project is about creating a system that can analyze documents without being connected to the internet. We are using large language models to do this. To get the data we need, we're focusing on collecting information from the IST website and then analyzing it.</a:t>
            </a:r>
          </a:p>
          <a:p>
            <a:pPr algn="just">
              <a:lnSpc>
                <a:spcPts val="4199"/>
              </a:lnSpc>
            </a:pPr>
          </a:p>
        </p:txBody>
      </p:sp>
      <p:sp>
        <p:nvSpPr>
          <p:cNvPr name="Freeform 6" id="6"/>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rot="5400000">
            <a:off x="-3605352" y="5652265"/>
            <a:ext cx="9258579" cy="0"/>
          </a:xfrm>
          <a:prstGeom prst="line">
            <a:avLst/>
          </a:prstGeom>
          <a:ln cap="flat" w="9525">
            <a:solidFill>
              <a:srgbClr val="2D2D2D"/>
            </a:solidFill>
            <a:prstDash val="solid"/>
            <a:headEnd type="none" len="sm" w="sm"/>
            <a:tailEnd type="none" len="sm" w="sm"/>
          </a:ln>
        </p:spPr>
      </p:sp>
      <p:sp>
        <p:nvSpPr>
          <p:cNvPr name="AutoShape 8" id="8"/>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993519" y="1888817"/>
            <a:ext cx="8115300" cy="821055"/>
          </a:xfrm>
          <a:prstGeom prst="rect">
            <a:avLst/>
          </a:prstGeom>
        </p:spPr>
        <p:txBody>
          <a:bodyPr anchor="t" rtlCol="false" tIns="0" lIns="0" bIns="0" rIns="0">
            <a:spAutoFit/>
          </a:bodyPr>
          <a:lstStyle/>
          <a:p>
            <a:pPr algn="l">
              <a:lnSpc>
                <a:spcPts val="6719"/>
              </a:lnSpc>
            </a:pPr>
            <a:r>
              <a:rPr lang="en-US" sz="4800">
                <a:solidFill>
                  <a:srgbClr val="2D2D2D"/>
                </a:solidFill>
                <a:latin typeface="Fraunces Heavy"/>
                <a:ea typeface="Fraunces Heavy"/>
                <a:cs typeface="Fraunces Heavy"/>
                <a:sym typeface="Fraunces Heavy"/>
              </a:rPr>
              <a:t>Web Scrapping Module</a:t>
            </a:r>
          </a:p>
        </p:txBody>
      </p:sp>
      <p:sp>
        <p:nvSpPr>
          <p:cNvPr name="TextBox 3" id="3"/>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4" id="4"/>
          <p:cNvSpPr txBox="true"/>
          <p:nvPr/>
        </p:nvSpPr>
        <p:spPr>
          <a:xfrm rot="0">
            <a:off x="1864095" y="3605222"/>
            <a:ext cx="5965295" cy="613410"/>
          </a:xfrm>
          <a:prstGeom prst="rect">
            <a:avLst/>
          </a:prstGeom>
        </p:spPr>
        <p:txBody>
          <a:bodyPr anchor="t" rtlCol="false" tIns="0" lIns="0" bIns="0" rIns="0">
            <a:spAutoFit/>
          </a:bodyPr>
          <a:lstStyle/>
          <a:p>
            <a:pPr algn="l">
              <a:lnSpc>
                <a:spcPts val="5040"/>
              </a:lnSpc>
            </a:pPr>
            <a:r>
              <a:rPr lang="en-US" sz="3600">
                <a:solidFill>
                  <a:srgbClr val="2D2D2D"/>
                </a:solidFill>
                <a:latin typeface="DM Sans Bold"/>
                <a:ea typeface="DM Sans Bold"/>
                <a:cs typeface="DM Sans Bold"/>
                <a:sym typeface="DM Sans Bold"/>
              </a:rPr>
              <a:t>Objectives:</a:t>
            </a:r>
          </a:p>
        </p:txBody>
      </p:sp>
      <p:sp>
        <p:nvSpPr>
          <p:cNvPr name="TextBox 5" id="5"/>
          <p:cNvSpPr txBox="true"/>
          <p:nvPr/>
        </p:nvSpPr>
        <p:spPr>
          <a:xfrm rot="0">
            <a:off x="2386672" y="5067300"/>
            <a:ext cx="14569300" cy="3112770"/>
          </a:xfrm>
          <a:prstGeom prst="rect">
            <a:avLst/>
          </a:prstGeom>
        </p:spPr>
        <p:txBody>
          <a:bodyPr anchor="t" rtlCol="false" tIns="0" lIns="0" bIns="0" rIns="0">
            <a:spAutoFit/>
          </a:bodyPr>
          <a:lstStyle/>
          <a:p>
            <a:pPr algn="just" marL="604519" indent="-302260" lvl="1">
              <a:lnSpc>
                <a:spcPts val="4199"/>
              </a:lnSpc>
              <a:buFont typeface="Arial"/>
              <a:buChar char="•"/>
            </a:pPr>
            <a:r>
              <a:rPr lang="en-US" sz="2799">
                <a:solidFill>
                  <a:srgbClr val="2D2D2D"/>
                </a:solidFill>
                <a:latin typeface="DM Sans"/>
                <a:ea typeface="DM Sans"/>
                <a:cs typeface="DM Sans"/>
                <a:sym typeface="DM Sans"/>
              </a:rPr>
              <a:t>Develop a web scraper for IST website</a:t>
            </a:r>
          </a:p>
          <a:p>
            <a:pPr algn="just" marL="604519" indent="-302260" lvl="1">
              <a:lnSpc>
                <a:spcPts val="4199"/>
              </a:lnSpc>
              <a:buFont typeface="Arial"/>
              <a:buChar char="•"/>
            </a:pPr>
            <a:r>
              <a:rPr lang="en-US" sz="2799">
                <a:solidFill>
                  <a:srgbClr val="2D2D2D"/>
                </a:solidFill>
                <a:latin typeface="DM Sans"/>
                <a:ea typeface="DM Sans"/>
                <a:cs typeface="DM Sans"/>
                <a:sym typeface="DM Sans"/>
              </a:rPr>
              <a:t>Extract and clean text content from web pages</a:t>
            </a:r>
          </a:p>
          <a:p>
            <a:pPr algn="just" marL="604519" indent="-302260" lvl="1">
              <a:lnSpc>
                <a:spcPts val="4199"/>
              </a:lnSpc>
              <a:buFont typeface="Arial"/>
              <a:buChar char="•"/>
            </a:pPr>
            <a:r>
              <a:rPr lang="en-US" sz="2799">
                <a:solidFill>
                  <a:srgbClr val="2D2D2D"/>
                </a:solidFill>
                <a:latin typeface="DM Sans"/>
                <a:ea typeface="DM Sans"/>
                <a:cs typeface="DM Sans"/>
                <a:sym typeface="DM Sans"/>
              </a:rPr>
              <a:t>Save cleaned text for offline analysis</a:t>
            </a:r>
          </a:p>
          <a:p>
            <a:pPr algn="just" marL="604519" indent="-302260" lvl="1">
              <a:lnSpc>
                <a:spcPts val="4199"/>
              </a:lnSpc>
              <a:buFont typeface="Arial"/>
              <a:buChar char="•"/>
            </a:pPr>
            <a:r>
              <a:rPr lang="en-US" sz="2799">
                <a:solidFill>
                  <a:srgbClr val="2D2D2D"/>
                </a:solidFill>
                <a:latin typeface="DM Sans"/>
                <a:ea typeface="DM Sans"/>
                <a:cs typeface="DM Sans"/>
                <a:sym typeface="DM Sans"/>
              </a:rPr>
              <a:t>Provide a comprehensive view of scraping process and results</a:t>
            </a:r>
          </a:p>
          <a:p>
            <a:pPr algn="just">
              <a:lnSpc>
                <a:spcPts val="4199"/>
              </a:lnSpc>
            </a:pPr>
          </a:p>
          <a:p>
            <a:pPr algn="just">
              <a:lnSpc>
                <a:spcPts val="4199"/>
              </a:lnSpc>
            </a:pPr>
          </a:p>
        </p:txBody>
      </p:sp>
      <p:sp>
        <p:nvSpPr>
          <p:cNvPr name="Freeform 6" id="6"/>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rot="5400000">
            <a:off x="-3605352" y="5652265"/>
            <a:ext cx="9258579" cy="0"/>
          </a:xfrm>
          <a:prstGeom prst="line">
            <a:avLst/>
          </a:prstGeom>
          <a:ln cap="flat" w="9525">
            <a:solidFill>
              <a:srgbClr val="2D2D2D"/>
            </a:solidFill>
            <a:prstDash val="solid"/>
            <a:headEnd type="none" len="sm" w="sm"/>
            <a:tailEnd type="none" len="sm" w="sm"/>
          </a:ln>
        </p:spPr>
      </p:sp>
      <p:sp>
        <p:nvSpPr>
          <p:cNvPr name="AutoShape 8" id="8"/>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993519" y="1888817"/>
            <a:ext cx="8115300" cy="821055"/>
          </a:xfrm>
          <a:prstGeom prst="rect">
            <a:avLst/>
          </a:prstGeom>
        </p:spPr>
        <p:txBody>
          <a:bodyPr anchor="t" rtlCol="false" tIns="0" lIns="0" bIns="0" rIns="0">
            <a:spAutoFit/>
          </a:bodyPr>
          <a:lstStyle/>
          <a:p>
            <a:pPr algn="l">
              <a:lnSpc>
                <a:spcPts val="6719"/>
              </a:lnSpc>
            </a:pPr>
            <a:r>
              <a:rPr lang="en-US" sz="4800">
                <a:solidFill>
                  <a:srgbClr val="2D2D2D"/>
                </a:solidFill>
                <a:latin typeface="Fraunces Heavy"/>
                <a:ea typeface="Fraunces Heavy"/>
                <a:cs typeface="Fraunces Heavy"/>
                <a:sym typeface="Fraunces Heavy"/>
              </a:rPr>
              <a:t>Web Scrapping Module</a:t>
            </a:r>
          </a:p>
        </p:txBody>
      </p:sp>
      <p:sp>
        <p:nvSpPr>
          <p:cNvPr name="TextBox 3" id="3"/>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4" id="4"/>
          <p:cNvSpPr txBox="true"/>
          <p:nvPr/>
        </p:nvSpPr>
        <p:spPr>
          <a:xfrm rot="0">
            <a:off x="1864095" y="3605222"/>
            <a:ext cx="11348469" cy="613410"/>
          </a:xfrm>
          <a:prstGeom prst="rect">
            <a:avLst/>
          </a:prstGeom>
        </p:spPr>
        <p:txBody>
          <a:bodyPr anchor="t" rtlCol="false" tIns="0" lIns="0" bIns="0" rIns="0">
            <a:spAutoFit/>
          </a:bodyPr>
          <a:lstStyle/>
          <a:p>
            <a:pPr algn="l">
              <a:lnSpc>
                <a:spcPts val="5040"/>
              </a:lnSpc>
            </a:pPr>
            <a:r>
              <a:rPr lang="en-US" sz="3600">
                <a:solidFill>
                  <a:srgbClr val="2D2D2D"/>
                </a:solidFill>
                <a:latin typeface="DM Sans Bold"/>
                <a:ea typeface="DM Sans Bold"/>
                <a:cs typeface="DM Sans Bold"/>
                <a:sym typeface="DM Sans Bold"/>
              </a:rPr>
              <a:t>Importance of Web Scrapping in Data Collection:</a:t>
            </a:r>
          </a:p>
        </p:txBody>
      </p:sp>
      <p:sp>
        <p:nvSpPr>
          <p:cNvPr name="TextBox 5" id="5"/>
          <p:cNvSpPr txBox="true"/>
          <p:nvPr/>
        </p:nvSpPr>
        <p:spPr>
          <a:xfrm rot="0">
            <a:off x="1993519" y="4577243"/>
            <a:ext cx="14569300" cy="3112770"/>
          </a:xfrm>
          <a:prstGeom prst="rect">
            <a:avLst/>
          </a:prstGeom>
        </p:spPr>
        <p:txBody>
          <a:bodyPr anchor="t" rtlCol="false" tIns="0" lIns="0" bIns="0" rIns="0">
            <a:spAutoFit/>
          </a:bodyPr>
          <a:lstStyle/>
          <a:p>
            <a:pPr algn="just" marL="604519" indent="-302260" lvl="1">
              <a:lnSpc>
                <a:spcPts val="4199"/>
              </a:lnSpc>
              <a:buFont typeface="Arial"/>
              <a:buChar char="•"/>
            </a:pPr>
            <a:r>
              <a:rPr lang="en-US" sz="2799">
                <a:solidFill>
                  <a:srgbClr val="2D2D2D"/>
                </a:solidFill>
                <a:latin typeface="DM Sans"/>
                <a:ea typeface="DM Sans"/>
                <a:cs typeface="DM Sans"/>
                <a:sym typeface="DM Sans"/>
              </a:rPr>
              <a:t>Web scraping is a method of automatically gathering large amounts of data from websites. This is important because it helps us collect diverse data quickly and efficiently.</a:t>
            </a:r>
          </a:p>
          <a:p>
            <a:pPr algn="just" marL="604519" indent="-302260" lvl="1">
              <a:lnSpc>
                <a:spcPts val="4199"/>
              </a:lnSpc>
              <a:buFont typeface="Arial"/>
              <a:buChar char="•"/>
            </a:pPr>
            <a:r>
              <a:rPr lang="en-US" sz="2799">
                <a:solidFill>
                  <a:srgbClr val="2D2D2D"/>
                </a:solidFill>
                <a:latin typeface="DM Sans"/>
                <a:ea typeface="DM Sans"/>
                <a:cs typeface="DM Sans"/>
                <a:sym typeface="DM Sans"/>
              </a:rPr>
              <a:t>With web scraping, we can save time and make sure our data is always current and complete.</a:t>
            </a:r>
          </a:p>
          <a:p>
            <a:pPr algn="just">
              <a:lnSpc>
                <a:spcPts val="4199"/>
              </a:lnSpc>
            </a:pPr>
          </a:p>
        </p:txBody>
      </p:sp>
      <p:sp>
        <p:nvSpPr>
          <p:cNvPr name="Freeform 6" id="6"/>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rot="5400000">
            <a:off x="-3605352" y="5652265"/>
            <a:ext cx="9258579" cy="0"/>
          </a:xfrm>
          <a:prstGeom prst="line">
            <a:avLst/>
          </a:prstGeom>
          <a:ln cap="flat" w="9525">
            <a:solidFill>
              <a:srgbClr val="2D2D2D"/>
            </a:solidFill>
            <a:prstDash val="solid"/>
            <a:headEnd type="none" len="sm" w="sm"/>
            <a:tailEnd type="none" len="sm" w="sm"/>
          </a:ln>
        </p:spPr>
      </p:sp>
      <p:sp>
        <p:nvSpPr>
          <p:cNvPr name="AutoShape 8" id="8"/>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993519" y="1888817"/>
            <a:ext cx="8115300" cy="821055"/>
          </a:xfrm>
          <a:prstGeom prst="rect">
            <a:avLst/>
          </a:prstGeom>
        </p:spPr>
        <p:txBody>
          <a:bodyPr anchor="t" rtlCol="false" tIns="0" lIns="0" bIns="0" rIns="0">
            <a:spAutoFit/>
          </a:bodyPr>
          <a:lstStyle/>
          <a:p>
            <a:pPr algn="l">
              <a:lnSpc>
                <a:spcPts val="6719"/>
              </a:lnSpc>
            </a:pPr>
            <a:r>
              <a:rPr lang="en-US" sz="4800">
                <a:solidFill>
                  <a:srgbClr val="2D2D2D"/>
                </a:solidFill>
                <a:latin typeface="Fraunces Heavy"/>
                <a:ea typeface="Fraunces Heavy"/>
                <a:cs typeface="Fraunces Heavy"/>
                <a:sym typeface="Fraunces Heavy"/>
              </a:rPr>
              <a:t>Web Scrapping Module</a:t>
            </a:r>
          </a:p>
        </p:txBody>
      </p:sp>
      <p:sp>
        <p:nvSpPr>
          <p:cNvPr name="TextBox 3" id="3"/>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4" id="4"/>
          <p:cNvSpPr txBox="true"/>
          <p:nvPr/>
        </p:nvSpPr>
        <p:spPr>
          <a:xfrm rot="0">
            <a:off x="1864095" y="3605222"/>
            <a:ext cx="14312238" cy="613410"/>
          </a:xfrm>
          <a:prstGeom prst="rect">
            <a:avLst/>
          </a:prstGeom>
        </p:spPr>
        <p:txBody>
          <a:bodyPr anchor="t" rtlCol="false" tIns="0" lIns="0" bIns="0" rIns="0">
            <a:spAutoFit/>
          </a:bodyPr>
          <a:lstStyle/>
          <a:p>
            <a:pPr algn="l">
              <a:lnSpc>
                <a:spcPts val="5040"/>
              </a:lnSpc>
            </a:pPr>
            <a:r>
              <a:rPr lang="en-US" sz="3600">
                <a:solidFill>
                  <a:srgbClr val="2D2D2D"/>
                </a:solidFill>
                <a:latin typeface="DM Sans Bold"/>
                <a:ea typeface="DM Sans Bold"/>
                <a:cs typeface="DM Sans Bold"/>
                <a:sym typeface="DM Sans Bold"/>
              </a:rPr>
              <a:t>Specific Focus on Scraping IST Website for Document Analysis:</a:t>
            </a:r>
          </a:p>
        </p:txBody>
      </p:sp>
      <p:sp>
        <p:nvSpPr>
          <p:cNvPr name="TextBox 5" id="5"/>
          <p:cNvSpPr txBox="true"/>
          <p:nvPr/>
        </p:nvSpPr>
        <p:spPr>
          <a:xfrm rot="0">
            <a:off x="1993519" y="4577243"/>
            <a:ext cx="15265781" cy="4160520"/>
          </a:xfrm>
          <a:prstGeom prst="rect">
            <a:avLst/>
          </a:prstGeom>
        </p:spPr>
        <p:txBody>
          <a:bodyPr anchor="t" rtlCol="false" tIns="0" lIns="0" bIns="0" rIns="0">
            <a:spAutoFit/>
          </a:bodyPr>
          <a:lstStyle/>
          <a:p>
            <a:pPr algn="just" marL="604519" indent="-302260" lvl="1">
              <a:lnSpc>
                <a:spcPts val="4199"/>
              </a:lnSpc>
              <a:buFont typeface="Arial"/>
              <a:buChar char="•"/>
            </a:pPr>
            <a:r>
              <a:rPr lang="en-US" sz="2799">
                <a:solidFill>
                  <a:srgbClr val="2D2D2D"/>
                </a:solidFill>
                <a:latin typeface="DM Sans"/>
                <a:ea typeface="DM Sans"/>
                <a:cs typeface="DM Sans"/>
                <a:sym typeface="DM Sans"/>
              </a:rPr>
              <a:t>The IST website has a lot of useful information, like articles, announcements, research papers, and other documents.</a:t>
            </a:r>
          </a:p>
          <a:p>
            <a:pPr algn="just" marL="604519" indent="-302260" lvl="1">
              <a:lnSpc>
                <a:spcPts val="4199"/>
              </a:lnSpc>
              <a:buFont typeface="Arial"/>
              <a:buChar char="•"/>
            </a:pPr>
            <a:r>
              <a:rPr lang="en-US" sz="2799">
                <a:solidFill>
                  <a:srgbClr val="2D2D2D"/>
                </a:solidFill>
                <a:latin typeface="DM Sans"/>
                <a:ea typeface="DM Sans"/>
                <a:cs typeface="DM Sans"/>
                <a:sym typeface="DM Sans"/>
              </a:rPr>
              <a:t>Our web scraper will collect text from these documents, clean it up, save it, and then analyze it.</a:t>
            </a:r>
          </a:p>
          <a:p>
            <a:pPr algn="just" marL="604519" indent="-302260" lvl="1">
              <a:lnSpc>
                <a:spcPts val="4199"/>
              </a:lnSpc>
              <a:buFont typeface="Arial"/>
              <a:buChar char="•"/>
            </a:pPr>
            <a:r>
              <a:rPr lang="en-US" sz="2799">
                <a:solidFill>
                  <a:srgbClr val="2D2D2D"/>
                </a:solidFill>
                <a:latin typeface="DM Sans"/>
                <a:ea typeface="DM Sans"/>
                <a:cs typeface="DM Sans"/>
                <a:sym typeface="DM Sans"/>
              </a:rPr>
              <a:t>This will help us understand the content and structure of the documents on the IST website and improve our system for analyzing documents using language models.</a:t>
            </a:r>
          </a:p>
          <a:p>
            <a:pPr algn="just">
              <a:lnSpc>
                <a:spcPts val="4199"/>
              </a:lnSpc>
            </a:pPr>
          </a:p>
          <a:p>
            <a:pPr algn="just">
              <a:lnSpc>
                <a:spcPts val="4199"/>
              </a:lnSpc>
            </a:pPr>
          </a:p>
        </p:txBody>
      </p:sp>
      <p:sp>
        <p:nvSpPr>
          <p:cNvPr name="Freeform 6" id="6"/>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rot="5400000">
            <a:off x="-3605352" y="5652265"/>
            <a:ext cx="9258579" cy="0"/>
          </a:xfrm>
          <a:prstGeom prst="line">
            <a:avLst/>
          </a:prstGeom>
          <a:ln cap="flat" w="9525">
            <a:solidFill>
              <a:srgbClr val="2D2D2D"/>
            </a:solidFill>
            <a:prstDash val="solid"/>
            <a:headEnd type="none" len="sm" w="sm"/>
            <a:tailEnd type="none" len="sm" w="sm"/>
          </a:ln>
        </p:spPr>
      </p:sp>
      <p:sp>
        <p:nvSpPr>
          <p:cNvPr name="AutoShape 8" id="8"/>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5400000">
            <a:off x="-3605352" y="5652265"/>
            <a:ext cx="9258579" cy="0"/>
          </a:xfrm>
          <a:prstGeom prst="line">
            <a:avLst/>
          </a:prstGeom>
          <a:ln cap="flat" w="9525">
            <a:solidFill>
              <a:srgbClr val="2D2D2D"/>
            </a:solidFill>
            <a:prstDash val="solid"/>
            <a:headEnd type="none" len="sm" w="sm"/>
            <a:tailEnd type="none" len="sm" w="sm"/>
          </a:ln>
        </p:spPr>
      </p:sp>
      <p:sp>
        <p:nvSpPr>
          <p:cNvPr name="AutoShape 4" id="4"/>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
        <p:nvSpPr>
          <p:cNvPr name="Freeform 5" id="5"/>
          <p:cNvSpPr/>
          <p:nvPr/>
        </p:nvSpPr>
        <p:spPr>
          <a:xfrm flipH="false" flipV="false" rot="0">
            <a:off x="1028700" y="4588539"/>
            <a:ext cx="17115985" cy="1393328"/>
          </a:xfrm>
          <a:custGeom>
            <a:avLst/>
            <a:gdLst/>
            <a:ahLst/>
            <a:cxnLst/>
            <a:rect r="r" b="b" t="t" l="l"/>
            <a:pathLst>
              <a:path h="1393328" w="17115985">
                <a:moveTo>
                  <a:pt x="0" y="0"/>
                </a:moveTo>
                <a:lnTo>
                  <a:pt x="17115985" y="0"/>
                </a:lnTo>
                <a:lnTo>
                  <a:pt x="17115985" y="1393328"/>
                </a:lnTo>
                <a:lnTo>
                  <a:pt x="0" y="1393328"/>
                </a:lnTo>
                <a:lnTo>
                  <a:pt x="0" y="0"/>
                </a:lnTo>
                <a:close/>
              </a:path>
            </a:pathLst>
          </a:custGeom>
          <a:blipFill>
            <a:blip r:embed="rId4"/>
            <a:stretch>
              <a:fillRect l="-235" t="-3886" r="-235" b="-4314"/>
            </a:stretch>
          </a:blipFill>
        </p:spPr>
      </p:sp>
      <p:sp>
        <p:nvSpPr>
          <p:cNvPr name="TextBox 6" id="6"/>
          <p:cNvSpPr txBox="true"/>
          <p:nvPr/>
        </p:nvSpPr>
        <p:spPr>
          <a:xfrm rot="0">
            <a:off x="1993519" y="1888817"/>
            <a:ext cx="8115300" cy="821055"/>
          </a:xfrm>
          <a:prstGeom prst="rect">
            <a:avLst/>
          </a:prstGeom>
        </p:spPr>
        <p:txBody>
          <a:bodyPr anchor="t" rtlCol="false" tIns="0" lIns="0" bIns="0" rIns="0">
            <a:spAutoFit/>
          </a:bodyPr>
          <a:lstStyle/>
          <a:p>
            <a:pPr algn="l">
              <a:lnSpc>
                <a:spcPts val="6719"/>
              </a:lnSpc>
            </a:pPr>
            <a:r>
              <a:rPr lang="en-US" sz="4800">
                <a:solidFill>
                  <a:srgbClr val="2D2D2D"/>
                </a:solidFill>
                <a:latin typeface="Fraunces Heavy"/>
                <a:ea typeface="Fraunces Heavy"/>
                <a:cs typeface="Fraunces Heavy"/>
                <a:sym typeface="Fraunces Heavy"/>
              </a:rPr>
              <a:t>Web Scrapping Module</a:t>
            </a:r>
          </a:p>
        </p:txBody>
      </p:sp>
      <p:sp>
        <p:nvSpPr>
          <p:cNvPr name="TextBox 7" id="7"/>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8" id="8"/>
          <p:cNvSpPr txBox="true"/>
          <p:nvPr/>
        </p:nvSpPr>
        <p:spPr>
          <a:xfrm rot="0">
            <a:off x="1833853" y="3068483"/>
            <a:ext cx="14312238" cy="613410"/>
          </a:xfrm>
          <a:prstGeom prst="rect">
            <a:avLst/>
          </a:prstGeom>
        </p:spPr>
        <p:txBody>
          <a:bodyPr anchor="t" rtlCol="false" tIns="0" lIns="0" bIns="0" rIns="0">
            <a:spAutoFit/>
          </a:bodyPr>
          <a:lstStyle/>
          <a:p>
            <a:pPr algn="l">
              <a:lnSpc>
                <a:spcPts val="5040"/>
              </a:lnSpc>
            </a:pPr>
            <a:r>
              <a:rPr lang="en-US" sz="3600">
                <a:solidFill>
                  <a:srgbClr val="2D2D2D"/>
                </a:solidFill>
                <a:latin typeface="DM Sans Bold"/>
                <a:ea typeface="DM Sans Bold"/>
                <a:cs typeface="DM Sans Bold"/>
                <a:sym typeface="DM Sans Bold"/>
              </a:rPr>
              <a:t>Flow Chart:</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574028" y="648491"/>
            <a:ext cx="6245679" cy="817245"/>
          </a:xfrm>
          <a:prstGeom prst="rect">
            <a:avLst/>
          </a:prstGeom>
        </p:spPr>
        <p:txBody>
          <a:bodyPr anchor="t" rtlCol="false" tIns="0" lIns="0" bIns="0" rIns="0">
            <a:spAutoFit/>
          </a:bodyPr>
          <a:lstStyle/>
          <a:p>
            <a:pPr algn="l">
              <a:lnSpc>
                <a:spcPts val="5938"/>
              </a:lnSpc>
            </a:pPr>
            <a:r>
              <a:rPr lang="en-US" sz="5998">
                <a:solidFill>
                  <a:srgbClr val="227C9D"/>
                </a:solidFill>
                <a:latin typeface="Arimo Bold"/>
                <a:ea typeface="Arimo Bold"/>
                <a:cs typeface="Arimo Bold"/>
                <a:sym typeface="Arimo Bold"/>
              </a:rPr>
              <a:t> OBJECTIVES</a:t>
            </a:r>
          </a:p>
        </p:txBody>
      </p:sp>
      <p:sp>
        <p:nvSpPr>
          <p:cNvPr name="TextBox 3" id="3"/>
          <p:cNvSpPr txBox="true"/>
          <p:nvPr/>
        </p:nvSpPr>
        <p:spPr>
          <a:xfrm rot="0">
            <a:off x="2894276" y="4921553"/>
            <a:ext cx="3006750" cy="933450"/>
          </a:xfrm>
          <a:prstGeom prst="rect">
            <a:avLst/>
          </a:prstGeom>
        </p:spPr>
        <p:txBody>
          <a:bodyPr anchor="t" rtlCol="false" tIns="0" lIns="0" bIns="0" rIns="0">
            <a:spAutoFit/>
          </a:bodyPr>
          <a:lstStyle/>
          <a:p>
            <a:pPr algn="ctr">
              <a:lnSpc>
                <a:spcPts val="7200"/>
              </a:lnSpc>
            </a:pPr>
            <a:r>
              <a:rPr lang="en-US" sz="6000">
                <a:solidFill>
                  <a:srgbClr val="000000"/>
                </a:solidFill>
                <a:latin typeface="Josefin Sans Bold"/>
                <a:ea typeface="Josefin Sans Bold"/>
                <a:cs typeface="Josefin Sans Bold"/>
                <a:sym typeface="Josefin Sans Bold"/>
              </a:rPr>
              <a:t>09</a:t>
            </a:r>
          </a:p>
        </p:txBody>
      </p:sp>
      <p:sp>
        <p:nvSpPr>
          <p:cNvPr name="TextBox 4" id="4"/>
          <p:cNvSpPr txBox="true"/>
          <p:nvPr/>
        </p:nvSpPr>
        <p:spPr>
          <a:xfrm rot="0">
            <a:off x="8030943" y="4921553"/>
            <a:ext cx="3006750" cy="933450"/>
          </a:xfrm>
          <a:prstGeom prst="rect">
            <a:avLst/>
          </a:prstGeom>
        </p:spPr>
        <p:txBody>
          <a:bodyPr anchor="t" rtlCol="false" tIns="0" lIns="0" bIns="0" rIns="0">
            <a:spAutoFit/>
          </a:bodyPr>
          <a:lstStyle/>
          <a:p>
            <a:pPr algn="ctr">
              <a:lnSpc>
                <a:spcPts val="7200"/>
              </a:lnSpc>
            </a:pPr>
            <a:r>
              <a:rPr lang="en-US" sz="6000">
                <a:solidFill>
                  <a:srgbClr val="000000"/>
                </a:solidFill>
                <a:latin typeface="Josefin Sans Bold"/>
                <a:ea typeface="Josefin Sans Bold"/>
                <a:cs typeface="Josefin Sans Bold"/>
                <a:sym typeface="Josefin Sans Bold"/>
              </a:rPr>
              <a:t>10</a:t>
            </a:r>
          </a:p>
        </p:txBody>
      </p:sp>
      <p:sp>
        <p:nvSpPr>
          <p:cNvPr name="TextBox 5" id="5"/>
          <p:cNvSpPr txBox="true"/>
          <p:nvPr/>
        </p:nvSpPr>
        <p:spPr>
          <a:xfrm rot="0">
            <a:off x="1915255" y="3749927"/>
            <a:ext cx="4934584" cy="457251"/>
          </a:xfrm>
          <a:prstGeom prst="rect">
            <a:avLst/>
          </a:prstGeom>
        </p:spPr>
        <p:txBody>
          <a:bodyPr anchor="t" rtlCol="false" tIns="0" lIns="0" bIns="0" rIns="0">
            <a:spAutoFit/>
          </a:bodyPr>
          <a:lstStyle/>
          <a:p>
            <a:pPr algn="ctr">
              <a:lnSpc>
                <a:spcPts val="3650"/>
              </a:lnSpc>
            </a:pPr>
            <a:r>
              <a:rPr lang="en-US" sz="3042">
                <a:solidFill>
                  <a:srgbClr val="434343"/>
                </a:solidFill>
                <a:latin typeface="Open Sans Bold"/>
                <a:ea typeface="Open Sans Bold"/>
                <a:cs typeface="Open Sans Bold"/>
                <a:sym typeface="Open Sans Bold"/>
              </a:rPr>
              <a:t>To scrap ist website</a:t>
            </a:r>
            <a:r>
              <a:rPr lang="en-US" sz="3042">
                <a:solidFill>
                  <a:srgbClr val="434343"/>
                </a:solidFill>
                <a:latin typeface="Open Sans Bold"/>
                <a:ea typeface="Open Sans Bold"/>
                <a:cs typeface="Open Sans Bold"/>
                <a:sym typeface="Open Sans Bold"/>
              </a:rPr>
              <a:t> </a:t>
            </a:r>
          </a:p>
        </p:txBody>
      </p:sp>
      <p:sp>
        <p:nvSpPr>
          <p:cNvPr name="TextBox 6" id="6"/>
          <p:cNvSpPr txBox="true"/>
          <p:nvPr/>
        </p:nvSpPr>
        <p:spPr>
          <a:xfrm rot="0">
            <a:off x="7296927" y="3749978"/>
            <a:ext cx="4922849" cy="457200"/>
          </a:xfrm>
          <a:prstGeom prst="rect">
            <a:avLst/>
          </a:prstGeom>
        </p:spPr>
        <p:txBody>
          <a:bodyPr anchor="t" rtlCol="false" tIns="0" lIns="0" bIns="0" rIns="0">
            <a:spAutoFit/>
          </a:bodyPr>
          <a:lstStyle/>
          <a:p>
            <a:pPr algn="ctr">
              <a:lnSpc>
                <a:spcPts val="3642"/>
              </a:lnSpc>
            </a:pPr>
            <a:r>
              <a:rPr lang="en-US" sz="3035">
                <a:solidFill>
                  <a:srgbClr val="434343"/>
                </a:solidFill>
                <a:latin typeface="Open Sans Bold"/>
                <a:ea typeface="Open Sans Bold"/>
                <a:cs typeface="Open Sans Bold"/>
                <a:sym typeface="Open Sans Bold"/>
              </a:rPr>
              <a:t>To develop ist chatbot</a:t>
            </a:r>
            <a:r>
              <a:rPr lang="en-US" sz="3035">
                <a:solidFill>
                  <a:srgbClr val="434343"/>
                </a:solidFill>
                <a:latin typeface="Open Sans Bold"/>
                <a:ea typeface="Open Sans Bold"/>
                <a:cs typeface="Open Sans Bold"/>
                <a:sym typeface="Open Sans Bold"/>
              </a:rPr>
              <a:t> </a:t>
            </a:r>
          </a:p>
        </p:txBody>
      </p:sp>
      <p:sp>
        <p:nvSpPr>
          <p:cNvPr name="TextBox 7" id="7"/>
          <p:cNvSpPr txBox="true"/>
          <p:nvPr/>
        </p:nvSpPr>
        <p:spPr>
          <a:xfrm rot="0">
            <a:off x="12666864" y="3749978"/>
            <a:ext cx="4896780" cy="457302"/>
          </a:xfrm>
          <a:prstGeom prst="rect">
            <a:avLst/>
          </a:prstGeom>
        </p:spPr>
        <p:txBody>
          <a:bodyPr anchor="t" rtlCol="false" tIns="0" lIns="0" bIns="0" rIns="0">
            <a:spAutoFit/>
          </a:bodyPr>
          <a:lstStyle/>
          <a:p>
            <a:pPr algn="ctr">
              <a:lnSpc>
                <a:spcPts val="3621"/>
              </a:lnSpc>
            </a:pPr>
            <a:r>
              <a:rPr lang="en-US" sz="3019">
                <a:solidFill>
                  <a:srgbClr val="434343"/>
                </a:solidFill>
                <a:latin typeface="Open Sans Bold"/>
                <a:ea typeface="Open Sans Bold"/>
                <a:cs typeface="Open Sans Bold"/>
                <a:sym typeface="Open Sans Bold"/>
              </a:rPr>
              <a:t>To integrate ist chatbot</a:t>
            </a:r>
          </a:p>
        </p:txBody>
      </p:sp>
      <p:sp>
        <p:nvSpPr>
          <p:cNvPr name="TextBox 8" id="8"/>
          <p:cNvSpPr txBox="true"/>
          <p:nvPr/>
        </p:nvSpPr>
        <p:spPr>
          <a:xfrm rot="0">
            <a:off x="7426093" y="6196652"/>
            <a:ext cx="4541550" cy="838175"/>
          </a:xfrm>
          <a:prstGeom prst="rect">
            <a:avLst/>
          </a:prstGeom>
        </p:spPr>
        <p:txBody>
          <a:bodyPr anchor="t" rtlCol="false" tIns="0" lIns="0" bIns="0" rIns="0">
            <a:spAutoFit/>
          </a:bodyPr>
          <a:lstStyle/>
          <a:p>
            <a:pPr algn="ctr">
              <a:lnSpc>
                <a:spcPts val="3358"/>
              </a:lnSpc>
            </a:pPr>
            <a:r>
              <a:rPr lang="en-US" sz="2799">
                <a:solidFill>
                  <a:srgbClr val="434343"/>
                </a:solidFill>
                <a:latin typeface="Open Sans Bold"/>
                <a:ea typeface="Open Sans Bold"/>
                <a:cs typeface="Open Sans Bold"/>
                <a:sym typeface="Open Sans Bold"/>
              </a:rPr>
              <a:t>To implement feature toggle mode</a:t>
            </a:r>
          </a:p>
        </p:txBody>
      </p:sp>
      <p:sp>
        <p:nvSpPr>
          <p:cNvPr name="TextBox 9" id="9"/>
          <p:cNvSpPr txBox="true"/>
          <p:nvPr/>
        </p:nvSpPr>
        <p:spPr>
          <a:xfrm rot="0">
            <a:off x="2031551" y="6158603"/>
            <a:ext cx="4732200" cy="876224"/>
          </a:xfrm>
          <a:prstGeom prst="rect">
            <a:avLst/>
          </a:prstGeom>
        </p:spPr>
        <p:txBody>
          <a:bodyPr anchor="t" rtlCol="false" tIns="0" lIns="0" bIns="0" rIns="0">
            <a:spAutoFit/>
          </a:bodyPr>
          <a:lstStyle/>
          <a:p>
            <a:pPr algn="ctr">
              <a:lnSpc>
                <a:spcPts val="3501"/>
              </a:lnSpc>
            </a:pPr>
            <a:r>
              <a:rPr lang="en-US" sz="2917">
                <a:solidFill>
                  <a:srgbClr val="434343"/>
                </a:solidFill>
                <a:latin typeface="Open Sans Bold"/>
                <a:ea typeface="Open Sans Bold"/>
                <a:cs typeface="Open Sans Bold"/>
                <a:sym typeface="Open Sans Bold"/>
              </a:rPr>
              <a:t>To develop sqlite database</a:t>
            </a:r>
          </a:p>
        </p:txBody>
      </p:sp>
      <p:sp>
        <p:nvSpPr>
          <p:cNvPr name="TextBox 10" id="10"/>
          <p:cNvSpPr txBox="true"/>
          <p:nvPr/>
        </p:nvSpPr>
        <p:spPr>
          <a:xfrm rot="0">
            <a:off x="2879172" y="2081314"/>
            <a:ext cx="3006750" cy="933450"/>
          </a:xfrm>
          <a:prstGeom prst="rect">
            <a:avLst/>
          </a:prstGeom>
        </p:spPr>
        <p:txBody>
          <a:bodyPr anchor="t" rtlCol="false" tIns="0" lIns="0" bIns="0" rIns="0">
            <a:spAutoFit/>
          </a:bodyPr>
          <a:lstStyle/>
          <a:p>
            <a:pPr algn="ctr">
              <a:lnSpc>
                <a:spcPts val="7200"/>
              </a:lnSpc>
            </a:pPr>
            <a:r>
              <a:rPr lang="en-US" sz="6000">
                <a:solidFill>
                  <a:srgbClr val="000000"/>
                </a:solidFill>
                <a:latin typeface="Josefin Sans Bold"/>
                <a:ea typeface="Josefin Sans Bold"/>
                <a:cs typeface="Josefin Sans Bold"/>
                <a:sym typeface="Josefin Sans Bold"/>
              </a:rPr>
              <a:t>06</a:t>
            </a:r>
          </a:p>
        </p:txBody>
      </p:sp>
      <p:sp>
        <p:nvSpPr>
          <p:cNvPr name="TextBox 11" id="11"/>
          <p:cNvSpPr txBox="true"/>
          <p:nvPr/>
        </p:nvSpPr>
        <p:spPr>
          <a:xfrm rot="0">
            <a:off x="7795834" y="1941986"/>
            <a:ext cx="3006750" cy="933450"/>
          </a:xfrm>
          <a:prstGeom prst="rect">
            <a:avLst/>
          </a:prstGeom>
        </p:spPr>
        <p:txBody>
          <a:bodyPr anchor="t" rtlCol="false" tIns="0" lIns="0" bIns="0" rIns="0">
            <a:spAutoFit/>
          </a:bodyPr>
          <a:lstStyle/>
          <a:p>
            <a:pPr algn="ctr">
              <a:lnSpc>
                <a:spcPts val="7200"/>
              </a:lnSpc>
            </a:pPr>
            <a:r>
              <a:rPr lang="en-US" sz="6000">
                <a:solidFill>
                  <a:srgbClr val="000000"/>
                </a:solidFill>
                <a:latin typeface="Josefin Sans Bold"/>
                <a:ea typeface="Josefin Sans Bold"/>
                <a:cs typeface="Josefin Sans Bold"/>
                <a:sym typeface="Josefin Sans Bold"/>
              </a:rPr>
              <a:t>07</a:t>
            </a:r>
          </a:p>
        </p:txBody>
      </p:sp>
      <p:sp>
        <p:nvSpPr>
          <p:cNvPr name="TextBox 12" id="12"/>
          <p:cNvSpPr txBox="true"/>
          <p:nvPr/>
        </p:nvSpPr>
        <p:spPr>
          <a:xfrm rot="0">
            <a:off x="13501946" y="1941986"/>
            <a:ext cx="3006750" cy="933450"/>
          </a:xfrm>
          <a:prstGeom prst="rect">
            <a:avLst/>
          </a:prstGeom>
        </p:spPr>
        <p:txBody>
          <a:bodyPr anchor="t" rtlCol="false" tIns="0" lIns="0" bIns="0" rIns="0">
            <a:spAutoFit/>
          </a:bodyPr>
          <a:lstStyle/>
          <a:p>
            <a:pPr algn="ctr">
              <a:lnSpc>
                <a:spcPts val="7200"/>
              </a:lnSpc>
            </a:pPr>
            <a:r>
              <a:rPr lang="en-US" sz="6000">
                <a:solidFill>
                  <a:srgbClr val="000000"/>
                </a:solidFill>
                <a:latin typeface="Josefin Sans Bold"/>
                <a:ea typeface="Josefin Sans Bold"/>
                <a:cs typeface="Josefin Sans Bold"/>
                <a:sym typeface="Josefin Sans Bold"/>
              </a:rPr>
              <a:t>08</a:t>
            </a:r>
          </a:p>
        </p:txBody>
      </p:sp>
      <p:sp>
        <p:nvSpPr>
          <p:cNvPr name="TextBox 13" id="13"/>
          <p:cNvSpPr txBox="true"/>
          <p:nvPr/>
        </p:nvSpPr>
        <p:spPr>
          <a:xfrm rot="0">
            <a:off x="13501946" y="4921553"/>
            <a:ext cx="3006750" cy="933450"/>
          </a:xfrm>
          <a:prstGeom prst="rect">
            <a:avLst/>
          </a:prstGeom>
        </p:spPr>
        <p:txBody>
          <a:bodyPr anchor="t" rtlCol="false" tIns="0" lIns="0" bIns="0" rIns="0">
            <a:spAutoFit/>
          </a:bodyPr>
          <a:lstStyle/>
          <a:p>
            <a:pPr algn="ctr">
              <a:lnSpc>
                <a:spcPts val="7200"/>
              </a:lnSpc>
            </a:pPr>
            <a:r>
              <a:rPr lang="en-US" sz="6000">
                <a:solidFill>
                  <a:srgbClr val="000000"/>
                </a:solidFill>
                <a:latin typeface="Josefin Sans Bold"/>
                <a:ea typeface="Josefin Sans Bold"/>
                <a:cs typeface="Josefin Sans Bold"/>
                <a:sym typeface="Josefin Sans Bold"/>
              </a:rPr>
              <a:t>11</a:t>
            </a:r>
          </a:p>
        </p:txBody>
      </p:sp>
      <p:sp>
        <p:nvSpPr>
          <p:cNvPr name="TextBox 14" id="14"/>
          <p:cNvSpPr txBox="true"/>
          <p:nvPr/>
        </p:nvSpPr>
        <p:spPr>
          <a:xfrm rot="0">
            <a:off x="12634393" y="6177627"/>
            <a:ext cx="4541550" cy="838175"/>
          </a:xfrm>
          <a:prstGeom prst="rect">
            <a:avLst/>
          </a:prstGeom>
        </p:spPr>
        <p:txBody>
          <a:bodyPr anchor="t" rtlCol="false" tIns="0" lIns="0" bIns="0" rIns="0">
            <a:spAutoFit/>
          </a:bodyPr>
          <a:lstStyle/>
          <a:p>
            <a:pPr algn="ctr">
              <a:lnSpc>
                <a:spcPts val="3358"/>
              </a:lnSpc>
            </a:pPr>
            <a:r>
              <a:rPr lang="en-US" sz="2799">
                <a:solidFill>
                  <a:srgbClr val="434343"/>
                </a:solidFill>
                <a:latin typeface="Open Sans Bold"/>
                <a:ea typeface="Open Sans Bold"/>
                <a:cs typeface="Open Sans Bold"/>
                <a:sym typeface="Open Sans Bold"/>
              </a:rPr>
              <a:t>To implement feature save messages or not</a:t>
            </a:r>
          </a:p>
        </p:txBody>
      </p:sp>
      <p:sp>
        <p:nvSpPr>
          <p:cNvPr name="TextBox 15" id="15"/>
          <p:cNvSpPr txBox="true"/>
          <p:nvPr/>
        </p:nvSpPr>
        <p:spPr>
          <a:xfrm rot="0">
            <a:off x="8254976" y="7492026"/>
            <a:ext cx="3006750" cy="933450"/>
          </a:xfrm>
          <a:prstGeom prst="rect">
            <a:avLst/>
          </a:prstGeom>
        </p:spPr>
        <p:txBody>
          <a:bodyPr anchor="t" rtlCol="false" tIns="0" lIns="0" bIns="0" rIns="0">
            <a:spAutoFit/>
          </a:bodyPr>
          <a:lstStyle/>
          <a:p>
            <a:pPr algn="ctr">
              <a:lnSpc>
                <a:spcPts val="7200"/>
              </a:lnSpc>
            </a:pPr>
            <a:r>
              <a:rPr lang="en-US" sz="6000">
                <a:solidFill>
                  <a:srgbClr val="000000"/>
                </a:solidFill>
                <a:latin typeface="Josefin Sans Bold"/>
                <a:ea typeface="Josefin Sans Bold"/>
                <a:cs typeface="Josefin Sans Bold"/>
                <a:sym typeface="Josefin Sans Bold"/>
              </a:rPr>
              <a:t>12</a:t>
            </a:r>
          </a:p>
        </p:txBody>
      </p:sp>
      <p:sp>
        <p:nvSpPr>
          <p:cNvPr name="TextBox 16" id="16"/>
          <p:cNvSpPr txBox="true"/>
          <p:nvPr/>
        </p:nvSpPr>
        <p:spPr>
          <a:xfrm rot="0">
            <a:off x="7426093" y="8768376"/>
            <a:ext cx="4541550" cy="838175"/>
          </a:xfrm>
          <a:prstGeom prst="rect">
            <a:avLst/>
          </a:prstGeom>
        </p:spPr>
        <p:txBody>
          <a:bodyPr anchor="t" rtlCol="false" tIns="0" lIns="0" bIns="0" rIns="0">
            <a:spAutoFit/>
          </a:bodyPr>
          <a:lstStyle/>
          <a:p>
            <a:pPr algn="ctr">
              <a:lnSpc>
                <a:spcPts val="3358"/>
              </a:lnSpc>
            </a:pPr>
            <a:r>
              <a:rPr lang="en-US" sz="2799">
                <a:solidFill>
                  <a:srgbClr val="434343"/>
                </a:solidFill>
                <a:latin typeface="Open Sans Bold"/>
                <a:ea typeface="Open Sans Bold"/>
                <a:cs typeface="Open Sans Bold"/>
                <a:sym typeface="Open Sans Bold"/>
              </a:rPr>
              <a:t>To implement feature relative time</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993519" y="1888817"/>
            <a:ext cx="8115300" cy="821055"/>
          </a:xfrm>
          <a:prstGeom prst="rect">
            <a:avLst/>
          </a:prstGeom>
        </p:spPr>
        <p:txBody>
          <a:bodyPr anchor="t" rtlCol="false" tIns="0" lIns="0" bIns="0" rIns="0">
            <a:spAutoFit/>
          </a:bodyPr>
          <a:lstStyle/>
          <a:p>
            <a:pPr algn="l">
              <a:lnSpc>
                <a:spcPts val="6719"/>
              </a:lnSpc>
            </a:pPr>
            <a:r>
              <a:rPr lang="en-US" sz="4800">
                <a:solidFill>
                  <a:srgbClr val="2D2D2D"/>
                </a:solidFill>
                <a:latin typeface="Fraunces Heavy"/>
                <a:ea typeface="Fraunces Heavy"/>
                <a:cs typeface="Fraunces Heavy"/>
                <a:sym typeface="Fraunces Heavy"/>
              </a:rPr>
              <a:t>Web Scrapping Module</a:t>
            </a:r>
          </a:p>
        </p:txBody>
      </p:sp>
      <p:sp>
        <p:nvSpPr>
          <p:cNvPr name="TextBox 3" id="3"/>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4" id="4"/>
          <p:cNvSpPr txBox="true"/>
          <p:nvPr/>
        </p:nvSpPr>
        <p:spPr>
          <a:xfrm rot="0">
            <a:off x="1833853" y="3068483"/>
            <a:ext cx="14312238" cy="1251585"/>
          </a:xfrm>
          <a:prstGeom prst="rect">
            <a:avLst/>
          </a:prstGeom>
        </p:spPr>
        <p:txBody>
          <a:bodyPr anchor="t" rtlCol="false" tIns="0" lIns="0" bIns="0" rIns="0">
            <a:spAutoFit/>
          </a:bodyPr>
          <a:lstStyle/>
          <a:p>
            <a:pPr algn="l">
              <a:lnSpc>
                <a:spcPts val="5040"/>
              </a:lnSpc>
            </a:pPr>
            <a:r>
              <a:rPr lang="en-US" sz="3600">
                <a:solidFill>
                  <a:srgbClr val="2D2D2D"/>
                </a:solidFill>
                <a:latin typeface="DM Sans Bold"/>
                <a:ea typeface="DM Sans Bold"/>
                <a:cs typeface="DM Sans Bold"/>
                <a:sym typeface="DM Sans Bold"/>
              </a:rPr>
              <a:t>Workflow Overview:</a:t>
            </a:r>
          </a:p>
          <a:p>
            <a:pPr algn="l">
              <a:lnSpc>
                <a:spcPts val="5040"/>
              </a:lnSpc>
            </a:pPr>
            <a:r>
              <a:rPr lang="en-US" sz="3600">
                <a:solidFill>
                  <a:srgbClr val="2D2D2D"/>
                </a:solidFill>
                <a:latin typeface="DM Sans Bold"/>
                <a:ea typeface="DM Sans Bold"/>
                <a:cs typeface="DM Sans Bold"/>
                <a:sym typeface="DM Sans Bold"/>
              </a:rPr>
              <a:t>SSL Certificate Issues:</a:t>
            </a:r>
          </a:p>
        </p:txBody>
      </p:sp>
      <p:sp>
        <p:nvSpPr>
          <p:cNvPr name="TextBox 5" id="5"/>
          <p:cNvSpPr txBox="true"/>
          <p:nvPr/>
        </p:nvSpPr>
        <p:spPr>
          <a:xfrm rot="0">
            <a:off x="1566998" y="4564380"/>
            <a:ext cx="15265781" cy="5208270"/>
          </a:xfrm>
          <a:prstGeom prst="rect">
            <a:avLst/>
          </a:prstGeom>
        </p:spPr>
        <p:txBody>
          <a:bodyPr anchor="t" rtlCol="false" tIns="0" lIns="0" bIns="0" rIns="0">
            <a:spAutoFit/>
          </a:bodyPr>
          <a:lstStyle/>
          <a:p>
            <a:pPr algn="just">
              <a:lnSpc>
                <a:spcPts val="4199"/>
              </a:lnSpc>
            </a:pPr>
            <a:r>
              <a:rPr lang="en-US" sz="2799">
                <a:solidFill>
                  <a:srgbClr val="2D2D2D"/>
                </a:solidFill>
                <a:latin typeface="DM Sans"/>
                <a:ea typeface="DM Sans"/>
                <a:cs typeface="DM Sans"/>
                <a:sym typeface="DM Sans"/>
              </a:rPr>
              <a:t> </a:t>
            </a:r>
            <a:r>
              <a:rPr lang="en-US" sz="2799">
                <a:solidFill>
                  <a:srgbClr val="2D2D2D"/>
                </a:solidFill>
                <a:latin typeface="DM Sans Bold"/>
                <a:ea typeface="DM Sans Bold"/>
                <a:cs typeface="DM Sans Bold"/>
                <a:sym typeface="DM Sans Bold"/>
              </a:rPr>
              <a:t>SSL (Secure Sockets Layer):</a:t>
            </a:r>
          </a:p>
          <a:p>
            <a:pPr algn="just" marL="604519" indent="-302260" lvl="1">
              <a:lnSpc>
                <a:spcPts val="4199"/>
              </a:lnSpc>
              <a:buFont typeface="Arial"/>
              <a:buChar char="•"/>
            </a:pPr>
            <a:r>
              <a:rPr lang="en-US" sz="2799">
                <a:solidFill>
                  <a:srgbClr val="2D2D2D"/>
                </a:solidFill>
                <a:latin typeface="DM Sans"/>
                <a:ea typeface="DM Sans"/>
                <a:cs typeface="DM Sans"/>
                <a:sym typeface="DM Sans"/>
              </a:rPr>
              <a:t>Standard security technology for establishing an encrypted link between a server and a client.</a:t>
            </a:r>
          </a:p>
          <a:p>
            <a:pPr algn="just" marL="604519" indent="-302260" lvl="1">
              <a:lnSpc>
                <a:spcPts val="4199"/>
              </a:lnSpc>
              <a:buFont typeface="Arial"/>
              <a:buChar char="•"/>
            </a:pPr>
            <a:r>
              <a:rPr lang="en-US" sz="2799">
                <a:solidFill>
                  <a:srgbClr val="2D2D2D"/>
                </a:solidFill>
                <a:latin typeface="DM Sans"/>
                <a:ea typeface="DM Sans"/>
                <a:cs typeface="DM Sans"/>
                <a:sym typeface="DM Sans"/>
              </a:rPr>
              <a:t>Ensures data privacy, authentication, and integrity.</a:t>
            </a:r>
          </a:p>
          <a:p>
            <a:pPr algn="just">
              <a:lnSpc>
                <a:spcPts val="4199"/>
              </a:lnSpc>
            </a:pPr>
            <a:r>
              <a:rPr lang="en-US" sz="2799">
                <a:solidFill>
                  <a:srgbClr val="2D2D2D"/>
                </a:solidFill>
                <a:latin typeface="DM Sans"/>
                <a:ea typeface="DM Sans"/>
                <a:cs typeface="DM Sans"/>
                <a:sym typeface="DM Sans"/>
              </a:rPr>
              <a:t> </a:t>
            </a:r>
            <a:r>
              <a:rPr lang="en-US" sz="2799">
                <a:solidFill>
                  <a:srgbClr val="2D2D2D"/>
                </a:solidFill>
                <a:latin typeface="DM Sans Bold"/>
                <a:ea typeface="DM Sans Bold"/>
                <a:cs typeface="DM Sans Bold"/>
                <a:sym typeface="DM Sans Bold"/>
              </a:rPr>
              <a:t>Certificate Issues:</a:t>
            </a:r>
          </a:p>
          <a:p>
            <a:pPr algn="just" marL="604519" indent="-302260" lvl="1">
              <a:lnSpc>
                <a:spcPts val="4199"/>
              </a:lnSpc>
              <a:buFont typeface="Arial"/>
              <a:buChar char="•"/>
            </a:pPr>
            <a:r>
              <a:rPr lang="en-US" sz="2799">
                <a:solidFill>
                  <a:srgbClr val="2D2D2D"/>
                </a:solidFill>
                <a:latin typeface="DM Sans"/>
                <a:ea typeface="DM Sans"/>
                <a:cs typeface="DM Sans"/>
                <a:sym typeface="DM Sans"/>
              </a:rPr>
              <a:t>Occur when the SSL certificate is not trusted or has expired.</a:t>
            </a:r>
          </a:p>
          <a:p>
            <a:pPr algn="just" marL="604519" indent="-302260" lvl="1">
              <a:lnSpc>
                <a:spcPts val="4199"/>
              </a:lnSpc>
              <a:buFont typeface="Arial"/>
              <a:buChar char="•"/>
            </a:pPr>
            <a:r>
              <a:rPr lang="en-US" sz="2799">
                <a:solidFill>
                  <a:srgbClr val="2D2D2D"/>
                </a:solidFill>
                <a:latin typeface="DM Sans"/>
                <a:ea typeface="DM Sans"/>
                <a:cs typeface="DM Sans"/>
                <a:sym typeface="DM Sans"/>
              </a:rPr>
              <a:t>Can block the web scraper from accessing certain sites.</a:t>
            </a:r>
          </a:p>
          <a:p>
            <a:pPr algn="just">
              <a:lnSpc>
                <a:spcPts val="4199"/>
              </a:lnSpc>
            </a:pPr>
            <a:r>
              <a:rPr lang="en-US" sz="2799">
                <a:solidFill>
                  <a:srgbClr val="2D2D2D"/>
                </a:solidFill>
                <a:latin typeface="DM Sans"/>
                <a:ea typeface="DM Sans"/>
                <a:cs typeface="DM Sans"/>
                <a:sym typeface="DM Sans"/>
              </a:rPr>
              <a:t> </a:t>
            </a:r>
            <a:r>
              <a:rPr lang="en-US" sz="2799">
                <a:solidFill>
                  <a:srgbClr val="2D2D2D"/>
                </a:solidFill>
                <a:latin typeface="DM Sans Bold"/>
                <a:ea typeface="DM Sans Bold"/>
                <a:cs typeface="DM Sans Bold"/>
                <a:sym typeface="DM Sans Bold"/>
              </a:rPr>
              <a:t>Handling in Code:</a:t>
            </a:r>
          </a:p>
          <a:p>
            <a:pPr algn="just" marL="604519" indent="-302260" lvl="1">
              <a:lnSpc>
                <a:spcPts val="4199"/>
              </a:lnSpc>
              <a:buFont typeface="Arial"/>
              <a:buChar char="•"/>
            </a:pPr>
            <a:r>
              <a:rPr lang="en-US" sz="2799">
                <a:solidFill>
                  <a:srgbClr val="2D2D2D"/>
                </a:solidFill>
                <a:latin typeface="DM Sans"/>
                <a:ea typeface="DM Sans"/>
                <a:cs typeface="DM Sans"/>
                <a:sym typeface="DM Sans"/>
              </a:rPr>
              <a:t>Use HttpsAgent with rejectUnauthorized: false to bypass certificate validation.</a:t>
            </a:r>
          </a:p>
          <a:p>
            <a:pPr algn="just">
              <a:lnSpc>
                <a:spcPts val="4199"/>
              </a:lnSpc>
            </a:pPr>
          </a:p>
        </p:txBody>
      </p:sp>
      <p:sp>
        <p:nvSpPr>
          <p:cNvPr name="Freeform 6" id="6"/>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rot="5400000">
            <a:off x="-3605352" y="5652265"/>
            <a:ext cx="9258579" cy="0"/>
          </a:xfrm>
          <a:prstGeom prst="line">
            <a:avLst/>
          </a:prstGeom>
          <a:ln cap="flat" w="9525">
            <a:solidFill>
              <a:srgbClr val="2D2D2D"/>
            </a:solidFill>
            <a:prstDash val="solid"/>
            <a:headEnd type="none" len="sm" w="sm"/>
            <a:tailEnd type="none" len="sm" w="sm"/>
          </a:ln>
        </p:spPr>
      </p:sp>
      <p:sp>
        <p:nvSpPr>
          <p:cNvPr name="AutoShape 8" id="8"/>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993519" y="1888817"/>
            <a:ext cx="8115300" cy="821055"/>
          </a:xfrm>
          <a:prstGeom prst="rect">
            <a:avLst/>
          </a:prstGeom>
        </p:spPr>
        <p:txBody>
          <a:bodyPr anchor="t" rtlCol="false" tIns="0" lIns="0" bIns="0" rIns="0">
            <a:spAutoFit/>
          </a:bodyPr>
          <a:lstStyle/>
          <a:p>
            <a:pPr algn="l">
              <a:lnSpc>
                <a:spcPts val="6719"/>
              </a:lnSpc>
            </a:pPr>
            <a:r>
              <a:rPr lang="en-US" sz="4800">
                <a:solidFill>
                  <a:srgbClr val="2D2D2D"/>
                </a:solidFill>
                <a:latin typeface="Fraunces Heavy"/>
                <a:ea typeface="Fraunces Heavy"/>
                <a:cs typeface="Fraunces Heavy"/>
                <a:sym typeface="Fraunces Heavy"/>
              </a:rPr>
              <a:t>Web Scrapping Module</a:t>
            </a:r>
          </a:p>
        </p:txBody>
      </p:sp>
      <p:sp>
        <p:nvSpPr>
          <p:cNvPr name="TextBox 3" id="3"/>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4" id="4"/>
          <p:cNvSpPr txBox="true"/>
          <p:nvPr/>
        </p:nvSpPr>
        <p:spPr>
          <a:xfrm rot="0">
            <a:off x="1833853" y="3068483"/>
            <a:ext cx="14312238" cy="613410"/>
          </a:xfrm>
          <a:prstGeom prst="rect">
            <a:avLst/>
          </a:prstGeom>
        </p:spPr>
        <p:txBody>
          <a:bodyPr anchor="t" rtlCol="false" tIns="0" lIns="0" bIns="0" rIns="0">
            <a:spAutoFit/>
          </a:bodyPr>
          <a:lstStyle/>
          <a:p>
            <a:pPr algn="l">
              <a:lnSpc>
                <a:spcPts val="5040"/>
              </a:lnSpc>
            </a:pPr>
            <a:r>
              <a:rPr lang="en-US" sz="3600">
                <a:solidFill>
                  <a:srgbClr val="2D2D2D"/>
                </a:solidFill>
                <a:latin typeface="DM Sans Bold"/>
                <a:ea typeface="DM Sans Bold"/>
                <a:cs typeface="DM Sans Bold"/>
                <a:sym typeface="DM Sans Bold"/>
              </a:rPr>
              <a:t>Workflow Overview:</a:t>
            </a:r>
          </a:p>
        </p:txBody>
      </p:sp>
      <p:sp>
        <p:nvSpPr>
          <p:cNvPr name="TextBox 5" id="5"/>
          <p:cNvSpPr txBox="true"/>
          <p:nvPr/>
        </p:nvSpPr>
        <p:spPr>
          <a:xfrm rot="0">
            <a:off x="1566998" y="4167071"/>
            <a:ext cx="15265781" cy="6256020"/>
          </a:xfrm>
          <a:prstGeom prst="rect">
            <a:avLst/>
          </a:prstGeom>
        </p:spPr>
        <p:txBody>
          <a:bodyPr anchor="t" rtlCol="false" tIns="0" lIns="0" bIns="0" rIns="0">
            <a:spAutoFit/>
          </a:bodyPr>
          <a:lstStyle/>
          <a:p>
            <a:pPr algn="just">
              <a:lnSpc>
                <a:spcPts val="4199"/>
              </a:lnSpc>
            </a:pPr>
            <a:r>
              <a:rPr lang="en-US" sz="2799">
                <a:solidFill>
                  <a:srgbClr val="2D2D2D"/>
                </a:solidFill>
                <a:latin typeface="DM Sans"/>
                <a:ea typeface="DM Sans"/>
                <a:cs typeface="DM Sans"/>
                <a:sym typeface="DM Sans"/>
              </a:rPr>
              <a:t> </a:t>
            </a:r>
            <a:r>
              <a:rPr lang="en-US" sz="2799">
                <a:solidFill>
                  <a:srgbClr val="2D2D2D"/>
                </a:solidFill>
                <a:latin typeface="DM Sans Bold"/>
                <a:ea typeface="DM Sans Bold"/>
                <a:cs typeface="DM Sans Bold"/>
                <a:sym typeface="DM Sans Bold"/>
              </a:rPr>
              <a:t>Initialize HTTPS Agent:</a:t>
            </a:r>
          </a:p>
          <a:p>
            <a:pPr algn="just" marL="604519" indent="-302260" lvl="1">
              <a:lnSpc>
                <a:spcPts val="4199"/>
              </a:lnSpc>
              <a:buFont typeface="Arial"/>
              <a:buChar char="•"/>
            </a:pPr>
            <a:r>
              <a:rPr lang="en-US" sz="2799">
                <a:solidFill>
                  <a:srgbClr val="2D2D2D"/>
                </a:solidFill>
                <a:latin typeface="DM Sans"/>
                <a:ea typeface="DM Sans"/>
                <a:cs typeface="DM Sans"/>
                <a:sym typeface="DM Sans"/>
              </a:rPr>
              <a:t>Set up the HTTPS agent to handle secure web requests, including those with SSL certificate issues.</a:t>
            </a:r>
          </a:p>
          <a:p>
            <a:pPr algn="just">
              <a:lnSpc>
                <a:spcPts val="4199"/>
              </a:lnSpc>
            </a:pPr>
            <a:r>
              <a:rPr lang="en-US" sz="2799">
                <a:solidFill>
                  <a:srgbClr val="2D2D2D"/>
                </a:solidFill>
                <a:latin typeface="DM Sans"/>
                <a:ea typeface="DM Sans"/>
                <a:cs typeface="DM Sans"/>
                <a:sym typeface="DM Sans"/>
              </a:rPr>
              <a:t> </a:t>
            </a:r>
            <a:r>
              <a:rPr lang="en-US" sz="2799">
                <a:solidFill>
                  <a:srgbClr val="2D2D2D"/>
                </a:solidFill>
                <a:latin typeface="DM Sans Bold"/>
                <a:ea typeface="DM Sans Bold"/>
                <a:cs typeface="DM Sans Bold"/>
                <a:sym typeface="DM Sans Bold"/>
              </a:rPr>
              <a:t>Ensure Directory for Saving Text Exists:</a:t>
            </a:r>
          </a:p>
          <a:p>
            <a:pPr algn="just" marL="604519" indent="-302260" lvl="1">
              <a:lnSpc>
                <a:spcPts val="4199"/>
              </a:lnSpc>
              <a:buFont typeface="Arial"/>
              <a:buChar char="•"/>
            </a:pPr>
            <a:r>
              <a:rPr lang="en-US" sz="2799">
                <a:solidFill>
                  <a:srgbClr val="2D2D2D"/>
                </a:solidFill>
                <a:latin typeface="DM Sans"/>
                <a:ea typeface="DM Sans"/>
                <a:cs typeface="DM Sans"/>
                <a:sym typeface="DM Sans"/>
              </a:rPr>
              <a:t>Check if the directory for saving text exists. If not, create it.</a:t>
            </a:r>
          </a:p>
          <a:p>
            <a:pPr algn="just">
              <a:lnSpc>
                <a:spcPts val="4199"/>
              </a:lnSpc>
            </a:pPr>
            <a:r>
              <a:rPr lang="en-US" sz="2799">
                <a:solidFill>
                  <a:srgbClr val="2D2D2D"/>
                </a:solidFill>
                <a:latin typeface="DM Sans"/>
                <a:ea typeface="DM Sans"/>
                <a:cs typeface="DM Sans"/>
                <a:sym typeface="DM Sans"/>
              </a:rPr>
              <a:t> </a:t>
            </a:r>
            <a:r>
              <a:rPr lang="en-US" sz="2799">
                <a:solidFill>
                  <a:srgbClr val="2D2D2D"/>
                </a:solidFill>
                <a:latin typeface="DM Sans Bold"/>
                <a:ea typeface="DM Sans Bold"/>
                <a:cs typeface="DM Sans Bold"/>
                <a:sym typeface="DM Sans Bold"/>
              </a:rPr>
              <a:t>Fetch HTML Content from URLs:</a:t>
            </a:r>
          </a:p>
          <a:p>
            <a:pPr algn="just" marL="604519" indent="-302260" lvl="1">
              <a:lnSpc>
                <a:spcPts val="4199"/>
              </a:lnSpc>
              <a:buFont typeface="Arial"/>
              <a:buChar char="•"/>
            </a:pPr>
            <a:r>
              <a:rPr lang="en-US" sz="2799">
                <a:solidFill>
                  <a:srgbClr val="2D2D2D"/>
                </a:solidFill>
                <a:latin typeface="DM Sans"/>
                <a:ea typeface="DM Sans"/>
                <a:cs typeface="DM Sans"/>
                <a:sym typeface="DM Sans"/>
              </a:rPr>
              <a:t>Retrieve HTML content from URLs. Skip non-HTML files like PDFs or images and social media links.</a:t>
            </a:r>
          </a:p>
          <a:p>
            <a:pPr algn="just">
              <a:lnSpc>
                <a:spcPts val="4199"/>
              </a:lnSpc>
            </a:pPr>
            <a:r>
              <a:rPr lang="en-US" sz="2799">
                <a:solidFill>
                  <a:srgbClr val="2D2D2D"/>
                </a:solidFill>
                <a:latin typeface="DM Sans"/>
                <a:ea typeface="DM Sans"/>
                <a:cs typeface="DM Sans"/>
                <a:sym typeface="DM Sans"/>
              </a:rPr>
              <a:t> </a:t>
            </a:r>
            <a:r>
              <a:rPr lang="en-US" sz="2799">
                <a:solidFill>
                  <a:srgbClr val="2D2D2D"/>
                </a:solidFill>
                <a:latin typeface="DM Sans Bold"/>
                <a:ea typeface="DM Sans Bold"/>
                <a:cs typeface="DM Sans Bold"/>
                <a:sym typeface="DM Sans Bold"/>
              </a:rPr>
              <a:t>Clean and Extract Relevant Text:</a:t>
            </a:r>
          </a:p>
          <a:p>
            <a:pPr algn="just" marL="604519" indent="-302260" lvl="1">
              <a:lnSpc>
                <a:spcPts val="4199"/>
              </a:lnSpc>
              <a:buFont typeface="Arial"/>
              <a:buChar char="•"/>
            </a:pPr>
            <a:r>
              <a:rPr lang="en-US" sz="2799">
                <a:solidFill>
                  <a:srgbClr val="2D2D2D"/>
                </a:solidFill>
                <a:latin typeface="DM Sans"/>
                <a:ea typeface="DM Sans"/>
                <a:cs typeface="DM Sans"/>
                <a:sym typeface="DM Sans"/>
              </a:rPr>
              <a:t>Remove unwanted elements like scripts and styles. Extract text from headings and paragraphs.</a:t>
            </a:r>
          </a:p>
          <a:p>
            <a:pPr algn="just">
              <a:lnSpc>
                <a:spcPts val="4199"/>
              </a:lnSpc>
            </a:pPr>
          </a:p>
        </p:txBody>
      </p:sp>
      <p:sp>
        <p:nvSpPr>
          <p:cNvPr name="Freeform 6" id="6"/>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rot="5400000">
            <a:off x="-3605352" y="5652265"/>
            <a:ext cx="9258579" cy="0"/>
          </a:xfrm>
          <a:prstGeom prst="line">
            <a:avLst/>
          </a:prstGeom>
          <a:ln cap="flat" w="9525">
            <a:solidFill>
              <a:srgbClr val="2D2D2D"/>
            </a:solidFill>
            <a:prstDash val="solid"/>
            <a:headEnd type="none" len="sm" w="sm"/>
            <a:tailEnd type="none" len="sm" w="sm"/>
          </a:ln>
        </p:spPr>
      </p:sp>
      <p:sp>
        <p:nvSpPr>
          <p:cNvPr name="AutoShape 8" id="8"/>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993519" y="1888817"/>
            <a:ext cx="8115300" cy="821055"/>
          </a:xfrm>
          <a:prstGeom prst="rect">
            <a:avLst/>
          </a:prstGeom>
        </p:spPr>
        <p:txBody>
          <a:bodyPr anchor="t" rtlCol="false" tIns="0" lIns="0" bIns="0" rIns="0">
            <a:spAutoFit/>
          </a:bodyPr>
          <a:lstStyle/>
          <a:p>
            <a:pPr algn="l">
              <a:lnSpc>
                <a:spcPts val="6719"/>
              </a:lnSpc>
            </a:pPr>
            <a:r>
              <a:rPr lang="en-US" sz="4800">
                <a:solidFill>
                  <a:srgbClr val="2D2D2D"/>
                </a:solidFill>
                <a:latin typeface="Fraunces Heavy"/>
                <a:ea typeface="Fraunces Heavy"/>
                <a:cs typeface="Fraunces Heavy"/>
                <a:sym typeface="Fraunces Heavy"/>
              </a:rPr>
              <a:t>Web Scrapping Module</a:t>
            </a:r>
          </a:p>
        </p:txBody>
      </p:sp>
      <p:sp>
        <p:nvSpPr>
          <p:cNvPr name="TextBox 3" id="3"/>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4" id="4"/>
          <p:cNvSpPr txBox="true"/>
          <p:nvPr/>
        </p:nvSpPr>
        <p:spPr>
          <a:xfrm rot="0">
            <a:off x="1833853" y="3068483"/>
            <a:ext cx="14312238" cy="613410"/>
          </a:xfrm>
          <a:prstGeom prst="rect">
            <a:avLst/>
          </a:prstGeom>
        </p:spPr>
        <p:txBody>
          <a:bodyPr anchor="t" rtlCol="false" tIns="0" lIns="0" bIns="0" rIns="0">
            <a:spAutoFit/>
          </a:bodyPr>
          <a:lstStyle/>
          <a:p>
            <a:pPr algn="l">
              <a:lnSpc>
                <a:spcPts val="5040"/>
              </a:lnSpc>
            </a:pPr>
            <a:r>
              <a:rPr lang="en-US" sz="3600">
                <a:solidFill>
                  <a:srgbClr val="2D2D2D"/>
                </a:solidFill>
                <a:latin typeface="DM Sans Bold"/>
                <a:ea typeface="DM Sans Bold"/>
                <a:cs typeface="DM Sans Bold"/>
                <a:sym typeface="DM Sans Bold"/>
              </a:rPr>
              <a:t>Workflow Overview:</a:t>
            </a:r>
          </a:p>
        </p:txBody>
      </p:sp>
      <p:sp>
        <p:nvSpPr>
          <p:cNvPr name="TextBox 5" id="5"/>
          <p:cNvSpPr txBox="true"/>
          <p:nvPr/>
        </p:nvSpPr>
        <p:spPr>
          <a:xfrm rot="0">
            <a:off x="1566998" y="4167071"/>
            <a:ext cx="15265781" cy="4684395"/>
          </a:xfrm>
          <a:prstGeom prst="rect">
            <a:avLst/>
          </a:prstGeom>
        </p:spPr>
        <p:txBody>
          <a:bodyPr anchor="t" rtlCol="false" tIns="0" lIns="0" bIns="0" rIns="0">
            <a:spAutoFit/>
          </a:bodyPr>
          <a:lstStyle/>
          <a:p>
            <a:pPr algn="just">
              <a:lnSpc>
                <a:spcPts val="4199"/>
              </a:lnSpc>
            </a:pPr>
            <a:r>
              <a:rPr lang="en-US" sz="2799">
                <a:solidFill>
                  <a:srgbClr val="2D2D2D"/>
                </a:solidFill>
                <a:latin typeface="DM Sans"/>
                <a:ea typeface="DM Sans"/>
                <a:cs typeface="DM Sans"/>
                <a:sym typeface="DM Sans"/>
              </a:rPr>
              <a:t> </a:t>
            </a:r>
            <a:r>
              <a:rPr lang="en-US" sz="2799">
                <a:solidFill>
                  <a:srgbClr val="2D2D2D"/>
                </a:solidFill>
                <a:latin typeface="DM Sans Bold"/>
                <a:ea typeface="DM Sans Bold"/>
                <a:cs typeface="DM Sans Bold"/>
                <a:sym typeface="DM Sans Bold"/>
              </a:rPr>
              <a:t>Save Cleaned Text to Files:</a:t>
            </a:r>
          </a:p>
          <a:p>
            <a:pPr algn="just" marL="604519" indent="-302260" lvl="1">
              <a:lnSpc>
                <a:spcPts val="4199"/>
              </a:lnSpc>
              <a:buFont typeface="Arial"/>
              <a:buChar char="•"/>
            </a:pPr>
            <a:r>
              <a:rPr lang="en-US" sz="2799">
                <a:solidFill>
                  <a:srgbClr val="2D2D2D"/>
                </a:solidFill>
                <a:latin typeface="DM Sans"/>
                <a:ea typeface="DM Sans"/>
                <a:cs typeface="DM Sans"/>
                <a:sym typeface="DM Sans"/>
              </a:rPr>
              <a:t>Save the cleaned text into a file with a unique filename derived from the URL.</a:t>
            </a:r>
          </a:p>
          <a:p>
            <a:pPr algn="just">
              <a:lnSpc>
                <a:spcPts val="4199"/>
              </a:lnSpc>
            </a:pPr>
            <a:r>
              <a:rPr lang="en-US" sz="2799">
                <a:solidFill>
                  <a:srgbClr val="2D2D2D"/>
                </a:solidFill>
                <a:latin typeface="DM Sans"/>
                <a:ea typeface="DM Sans"/>
                <a:cs typeface="DM Sans"/>
                <a:sym typeface="DM Sans"/>
              </a:rPr>
              <a:t> </a:t>
            </a:r>
            <a:r>
              <a:rPr lang="en-US" sz="2799">
                <a:solidFill>
                  <a:srgbClr val="2D2D2D"/>
                </a:solidFill>
                <a:latin typeface="DM Sans Bold"/>
                <a:ea typeface="DM Sans Bold"/>
                <a:cs typeface="DM Sans Bold"/>
                <a:sym typeface="DM Sans Bold"/>
              </a:rPr>
              <a:t>Extract New Links from Pages and Add to Queue:</a:t>
            </a:r>
          </a:p>
          <a:p>
            <a:pPr algn="just" marL="604519" indent="-302260" lvl="1">
              <a:lnSpc>
                <a:spcPts val="4199"/>
              </a:lnSpc>
              <a:buFont typeface="Arial"/>
              <a:buChar char="•"/>
            </a:pPr>
            <a:r>
              <a:rPr lang="en-US" sz="2799">
                <a:solidFill>
                  <a:srgbClr val="2D2D2D"/>
                </a:solidFill>
                <a:latin typeface="DM Sans"/>
                <a:ea typeface="DM Sans"/>
                <a:cs typeface="DM Sans"/>
                <a:sym typeface="DM Sans"/>
              </a:rPr>
              <a:t>Identify and extract valid links from the current page. Add new links to the queue for further processing.</a:t>
            </a:r>
          </a:p>
          <a:p>
            <a:pPr algn="just">
              <a:lnSpc>
                <a:spcPts val="4199"/>
              </a:lnSpc>
            </a:pPr>
            <a:r>
              <a:rPr lang="en-US" sz="2799">
                <a:solidFill>
                  <a:srgbClr val="2D2D2D"/>
                </a:solidFill>
                <a:latin typeface="DM Sans"/>
                <a:ea typeface="DM Sans"/>
                <a:cs typeface="DM Sans"/>
                <a:sym typeface="DM Sans"/>
              </a:rPr>
              <a:t> </a:t>
            </a:r>
            <a:r>
              <a:rPr lang="en-US" sz="2799">
                <a:solidFill>
                  <a:srgbClr val="2D2D2D"/>
                </a:solidFill>
                <a:latin typeface="DM Sans Bold"/>
                <a:ea typeface="DM Sans Bold"/>
                <a:cs typeface="DM Sans Bold"/>
                <a:sym typeface="DM Sans Bold"/>
              </a:rPr>
              <a:t>Recursively Process URLs:</a:t>
            </a:r>
          </a:p>
          <a:p>
            <a:pPr algn="just" marL="604519" indent="-302260" lvl="1">
              <a:lnSpc>
                <a:spcPts val="4199"/>
              </a:lnSpc>
              <a:buFont typeface="Arial"/>
              <a:buChar char="•"/>
            </a:pPr>
            <a:r>
              <a:rPr lang="en-US" sz="2799">
                <a:solidFill>
                  <a:srgbClr val="2D2D2D"/>
                </a:solidFill>
                <a:latin typeface="DM Sans"/>
                <a:ea typeface="DM Sans"/>
                <a:cs typeface="DM Sans"/>
                <a:sym typeface="DM Sans"/>
              </a:rPr>
              <a:t>Continue processing each URL in the queue. Fetch, clean, save text, and extract new links until the queue is empty.</a:t>
            </a:r>
          </a:p>
          <a:p>
            <a:pPr algn="just">
              <a:lnSpc>
                <a:spcPts val="4199"/>
              </a:lnSpc>
            </a:pPr>
          </a:p>
        </p:txBody>
      </p:sp>
      <p:sp>
        <p:nvSpPr>
          <p:cNvPr name="Freeform 6" id="6"/>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rot="5400000">
            <a:off x="-3605352" y="5652265"/>
            <a:ext cx="9258579" cy="0"/>
          </a:xfrm>
          <a:prstGeom prst="line">
            <a:avLst/>
          </a:prstGeom>
          <a:ln cap="flat" w="9525">
            <a:solidFill>
              <a:srgbClr val="2D2D2D"/>
            </a:solidFill>
            <a:prstDash val="solid"/>
            <a:headEnd type="none" len="sm" w="sm"/>
            <a:tailEnd type="none" len="sm" w="sm"/>
          </a:ln>
        </p:spPr>
      </p:sp>
      <p:sp>
        <p:nvSpPr>
          <p:cNvPr name="AutoShape 8" id="8"/>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5400000">
            <a:off x="-3605352" y="5652265"/>
            <a:ext cx="9258579" cy="0"/>
          </a:xfrm>
          <a:prstGeom prst="line">
            <a:avLst/>
          </a:prstGeom>
          <a:ln cap="flat" w="9525">
            <a:solidFill>
              <a:srgbClr val="2D2D2D"/>
            </a:solidFill>
            <a:prstDash val="solid"/>
            <a:headEnd type="none" len="sm" w="sm"/>
            <a:tailEnd type="none" len="sm" w="sm"/>
          </a:ln>
        </p:spPr>
      </p:sp>
      <p:sp>
        <p:nvSpPr>
          <p:cNvPr name="AutoShape 4" id="4"/>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
        <p:nvSpPr>
          <p:cNvPr name="Freeform 5" id="5"/>
          <p:cNvSpPr/>
          <p:nvPr/>
        </p:nvSpPr>
        <p:spPr>
          <a:xfrm flipH="false" flipV="false" rot="0">
            <a:off x="10366562" y="1013450"/>
            <a:ext cx="7778123" cy="8715375"/>
          </a:xfrm>
          <a:custGeom>
            <a:avLst/>
            <a:gdLst/>
            <a:ahLst/>
            <a:cxnLst/>
            <a:rect r="r" b="b" t="t" l="l"/>
            <a:pathLst>
              <a:path h="8715375" w="7778123">
                <a:moveTo>
                  <a:pt x="0" y="0"/>
                </a:moveTo>
                <a:lnTo>
                  <a:pt x="7778123" y="0"/>
                </a:lnTo>
                <a:lnTo>
                  <a:pt x="7778123" y="8715375"/>
                </a:lnTo>
                <a:lnTo>
                  <a:pt x="0" y="8715375"/>
                </a:lnTo>
                <a:lnTo>
                  <a:pt x="0" y="0"/>
                </a:lnTo>
                <a:close/>
              </a:path>
            </a:pathLst>
          </a:custGeom>
          <a:blipFill>
            <a:blip r:embed="rId4"/>
            <a:stretch>
              <a:fillRect l="0" t="-1191" r="0" b="-1191"/>
            </a:stretch>
          </a:blipFill>
        </p:spPr>
      </p:sp>
      <p:sp>
        <p:nvSpPr>
          <p:cNvPr name="TextBox 6" id="6"/>
          <p:cNvSpPr txBox="true"/>
          <p:nvPr/>
        </p:nvSpPr>
        <p:spPr>
          <a:xfrm rot="0">
            <a:off x="1993519" y="1888817"/>
            <a:ext cx="8115300" cy="821055"/>
          </a:xfrm>
          <a:prstGeom prst="rect">
            <a:avLst/>
          </a:prstGeom>
        </p:spPr>
        <p:txBody>
          <a:bodyPr anchor="t" rtlCol="false" tIns="0" lIns="0" bIns="0" rIns="0">
            <a:spAutoFit/>
          </a:bodyPr>
          <a:lstStyle/>
          <a:p>
            <a:pPr algn="l">
              <a:lnSpc>
                <a:spcPts val="6719"/>
              </a:lnSpc>
            </a:pPr>
            <a:r>
              <a:rPr lang="en-US" sz="4800">
                <a:solidFill>
                  <a:srgbClr val="2D2D2D"/>
                </a:solidFill>
                <a:latin typeface="Fraunces Heavy"/>
                <a:ea typeface="Fraunces Heavy"/>
                <a:cs typeface="Fraunces Heavy"/>
                <a:sym typeface="Fraunces Heavy"/>
              </a:rPr>
              <a:t>Web Scrapping Module</a:t>
            </a:r>
          </a:p>
        </p:txBody>
      </p:sp>
      <p:sp>
        <p:nvSpPr>
          <p:cNvPr name="TextBox 7" id="7"/>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8" id="8"/>
          <p:cNvSpPr txBox="true"/>
          <p:nvPr/>
        </p:nvSpPr>
        <p:spPr>
          <a:xfrm rot="0">
            <a:off x="1833853" y="3068483"/>
            <a:ext cx="14312238" cy="613410"/>
          </a:xfrm>
          <a:prstGeom prst="rect">
            <a:avLst/>
          </a:prstGeom>
        </p:spPr>
        <p:txBody>
          <a:bodyPr anchor="t" rtlCol="false" tIns="0" lIns="0" bIns="0" rIns="0">
            <a:spAutoFit/>
          </a:bodyPr>
          <a:lstStyle/>
          <a:p>
            <a:pPr algn="l">
              <a:lnSpc>
                <a:spcPts val="5040"/>
              </a:lnSpc>
            </a:pPr>
            <a:r>
              <a:rPr lang="en-US" sz="3600">
                <a:solidFill>
                  <a:srgbClr val="2D2D2D"/>
                </a:solidFill>
                <a:latin typeface="DM Sans Bold"/>
                <a:ea typeface="DM Sans Bold"/>
                <a:cs typeface="DM Sans Bold"/>
                <a:sym typeface="DM Sans Bold"/>
              </a:rPr>
              <a:t>URL Queue Diagram:</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993519" y="1888817"/>
            <a:ext cx="8115300" cy="821055"/>
          </a:xfrm>
          <a:prstGeom prst="rect">
            <a:avLst/>
          </a:prstGeom>
        </p:spPr>
        <p:txBody>
          <a:bodyPr anchor="t" rtlCol="false" tIns="0" lIns="0" bIns="0" rIns="0">
            <a:spAutoFit/>
          </a:bodyPr>
          <a:lstStyle/>
          <a:p>
            <a:pPr algn="l">
              <a:lnSpc>
                <a:spcPts val="6719"/>
              </a:lnSpc>
            </a:pPr>
            <a:r>
              <a:rPr lang="en-US" sz="4800">
                <a:solidFill>
                  <a:srgbClr val="2D2D2D"/>
                </a:solidFill>
                <a:latin typeface="Fraunces Heavy"/>
                <a:ea typeface="Fraunces Heavy"/>
                <a:cs typeface="Fraunces Heavy"/>
                <a:sym typeface="Fraunces Heavy"/>
              </a:rPr>
              <a:t>Web Scrapping Module</a:t>
            </a:r>
          </a:p>
        </p:txBody>
      </p:sp>
      <p:sp>
        <p:nvSpPr>
          <p:cNvPr name="TextBox 3" id="3"/>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4" id="4"/>
          <p:cNvSpPr txBox="true"/>
          <p:nvPr/>
        </p:nvSpPr>
        <p:spPr>
          <a:xfrm rot="0">
            <a:off x="1833853" y="3068483"/>
            <a:ext cx="14312238" cy="613410"/>
          </a:xfrm>
          <a:prstGeom prst="rect">
            <a:avLst/>
          </a:prstGeom>
        </p:spPr>
        <p:txBody>
          <a:bodyPr anchor="t" rtlCol="false" tIns="0" lIns="0" bIns="0" rIns="0">
            <a:spAutoFit/>
          </a:bodyPr>
          <a:lstStyle/>
          <a:p>
            <a:pPr algn="l">
              <a:lnSpc>
                <a:spcPts val="5040"/>
              </a:lnSpc>
            </a:pPr>
            <a:r>
              <a:rPr lang="en-US" sz="3600">
                <a:solidFill>
                  <a:srgbClr val="2D2D2D"/>
                </a:solidFill>
                <a:latin typeface="DM Sans Bold"/>
                <a:ea typeface="DM Sans Bold"/>
                <a:cs typeface="DM Sans Bold"/>
                <a:sym typeface="DM Sans Bold"/>
              </a:rPr>
              <a:t>Performance Metrics:</a:t>
            </a:r>
          </a:p>
        </p:txBody>
      </p:sp>
      <p:sp>
        <p:nvSpPr>
          <p:cNvPr name="TextBox 5" id="5"/>
          <p:cNvSpPr txBox="true"/>
          <p:nvPr/>
        </p:nvSpPr>
        <p:spPr>
          <a:xfrm rot="0">
            <a:off x="1566998" y="4167071"/>
            <a:ext cx="15265781" cy="6256020"/>
          </a:xfrm>
          <a:prstGeom prst="rect">
            <a:avLst/>
          </a:prstGeom>
        </p:spPr>
        <p:txBody>
          <a:bodyPr anchor="t" rtlCol="false" tIns="0" lIns="0" bIns="0" rIns="0">
            <a:spAutoFit/>
          </a:bodyPr>
          <a:lstStyle/>
          <a:p>
            <a:pPr algn="just">
              <a:lnSpc>
                <a:spcPts val="4199"/>
              </a:lnSpc>
            </a:pPr>
            <a:r>
              <a:rPr lang="en-US" sz="2799">
                <a:solidFill>
                  <a:srgbClr val="2D2D2D"/>
                </a:solidFill>
                <a:latin typeface="DM Sans"/>
                <a:ea typeface="DM Sans"/>
                <a:cs typeface="DM Sans"/>
                <a:sym typeface="DM Sans"/>
              </a:rPr>
              <a:t> </a:t>
            </a:r>
            <a:r>
              <a:rPr lang="en-US" sz="2799">
                <a:solidFill>
                  <a:srgbClr val="2D2D2D"/>
                </a:solidFill>
                <a:latin typeface="DM Sans Bold"/>
                <a:ea typeface="DM Sans Bold"/>
                <a:cs typeface="DM Sans Bold"/>
                <a:sym typeface="DM Sans Bold"/>
              </a:rPr>
              <a:t>Time Taken for Scraping:</a:t>
            </a:r>
          </a:p>
          <a:p>
            <a:pPr algn="just" marL="604519" indent="-302260" lvl="1">
              <a:lnSpc>
                <a:spcPts val="4199"/>
              </a:lnSpc>
              <a:buFont typeface="Arial"/>
              <a:buChar char="•"/>
            </a:pPr>
            <a:r>
              <a:rPr lang="en-US" sz="2799">
                <a:solidFill>
                  <a:srgbClr val="2D2D2D"/>
                </a:solidFill>
                <a:latin typeface="DM Sans"/>
                <a:ea typeface="DM Sans"/>
                <a:cs typeface="DM Sans"/>
                <a:sym typeface="DM Sans"/>
              </a:rPr>
              <a:t>The entire web scraping process took approximately 40 minutes during testing. The time can vary based on several factors, such as the number of pages being scraped and the complexity of the web pages.</a:t>
            </a:r>
          </a:p>
          <a:p>
            <a:pPr algn="just">
              <a:lnSpc>
                <a:spcPts val="4199"/>
              </a:lnSpc>
            </a:pPr>
            <a:r>
              <a:rPr lang="en-US" sz="2799">
                <a:solidFill>
                  <a:srgbClr val="2D2D2D"/>
                </a:solidFill>
                <a:latin typeface="DM Sans"/>
                <a:ea typeface="DM Sans"/>
                <a:cs typeface="DM Sans"/>
                <a:sym typeface="DM Sans"/>
              </a:rPr>
              <a:t> </a:t>
            </a:r>
            <a:r>
              <a:rPr lang="en-US" sz="2799">
                <a:solidFill>
                  <a:srgbClr val="2D2D2D"/>
                </a:solidFill>
                <a:latin typeface="DM Sans Bold"/>
                <a:ea typeface="DM Sans Bold"/>
                <a:cs typeface="DM Sans Bold"/>
                <a:sym typeface="DM Sans Bold"/>
              </a:rPr>
              <a:t>Factors Affecting Performance:</a:t>
            </a:r>
          </a:p>
          <a:p>
            <a:pPr algn="just" marL="604519" indent="-302260" lvl="1">
              <a:lnSpc>
                <a:spcPts val="4199"/>
              </a:lnSpc>
              <a:buFont typeface="Arial"/>
              <a:buChar char="•"/>
            </a:pPr>
            <a:r>
              <a:rPr lang="en-US" sz="2799">
                <a:solidFill>
                  <a:srgbClr val="2D2D2D"/>
                </a:solidFill>
                <a:latin typeface="DM Sans Bold"/>
                <a:ea typeface="DM Sans Bold"/>
                <a:cs typeface="DM Sans Bold"/>
                <a:sym typeface="DM Sans Bold"/>
              </a:rPr>
              <a:t>Network Speed:</a:t>
            </a:r>
            <a:r>
              <a:rPr lang="en-US" sz="2799">
                <a:solidFill>
                  <a:srgbClr val="2D2D2D"/>
                </a:solidFill>
                <a:latin typeface="DM Sans"/>
                <a:ea typeface="DM Sans"/>
                <a:cs typeface="DM Sans"/>
                <a:sym typeface="DM Sans"/>
              </a:rPr>
              <a:t> A faster internet connection can significantly reduce the time required for fetching web pages.</a:t>
            </a:r>
          </a:p>
          <a:p>
            <a:pPr algn="just" marL="604519" indent="-302260" lvl="1">
              <a:lnSpc>
                <a:spcPts val="4199"/>
              </a:lnSpc>
              <a:buFont typeface="Arial"/>
              <a:buChar char="•"/>
            </a:pPr>
            <a:r>
              <a:rPr lang="en-US" sz="2799">
                <a:solidFill>
                  <a:srgbClr val="2D2D2D"/>
                </a:solidFill>
                <a:latin typeface="DM Sans Bold"/>
                <a:ea typeface="DM Sans Bold"/>
                <a:cs typeface="DM Sans Bold"/>
                <a:sym typeface="DM Sans Bold"/>
              </a:rPr>
              <a:t>System Resources:</a:t>
            </a:r>
            <a:r>
              <a:rPr lang="en-US" sz="2799">
                <a:solidFill>
                  <a:srgbClr val="2D2D2D"/>
                </a:solidFill>
                <a:latin typeface="DM Sans"/>
                <a:ea typeface="DM Sans"/>
                <a:cs typeface="DM Sans"/>
                <a:sym typeface="DM Sans"/>
              </a:rPr>
              <a:t> The CPU, memory, and storage capabilities of the computer running the scraper can impact performance. More powerful hardware can process data faster.</a:t>
            </a:r>
          </a:p>
          <a:p>
            <a:pPr algn="just" marL="604519" indent="-302260" lvl="1">
              <a:lnSpc>
                <a:spcPts val="4199"/>
              </a:lnSpc>
              <a:buFont typeface="Arial"/>
              <a:buChar char="•"/>
            </a:pPr>
            <a:r>
              <a:rPr lang="en-US" sz="2799">
                <a:solidFill>
                  <a:srgbClr val="2D2D2D"/>
                </a:solidFill>
                <a:latin typeface="DM Sans Bold"/>
                <a:ea typeface="DM Sans Bold"/>
                <a:cs typeface="DM Sans Bold"/>
                <a:sym typeface="DM Sans Bold"/>
              </a:rPr>
              <a:t>Website Response Time:</a:t>
            </a:r>
            <a:r>
              <a:rPr lang="en-US" sz="2799">
                <a:solidFill>
                  <a:srgbClr val="2D2D2D"/>
                </a:solidFill>
                <a:latin typeface="DM Sans"/>
                <a:ea typeface="DM Sans"/>
                <a:cs typeface="DM Sans"/>
                <a:sym typeface="DM Sans"/>
              </a:rPr>
              <a:t> The speed at which the target website responds to requests also affects the overall scraping time.</a:t>
            </a:r>
          </a:p>
          <a:p>
            <a:pPr algn="just">
              <a:lnSpc>
                <a:spcPts val="4199"/>
              </a:lnSpc>
            </a:pPr>
          </a:p>
        </p:txBody>
      </p:sp>
      <p:sp>
        <p:nvSpPr>
          <p:cNvPr name="Freeform 6" id="6"/>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rot="5400000">
            <a:off x="-3605352" y="5652265"/>
            <a:ext cx="9258579" cy="0"/>
          </a:xfrm>
          <a:prstGeom prst="line">
            <a:avLst/>
          </a:prstGeom>
          <a:ln cap="flat" w="9525">
            <a:solidFill>
              <a:srgbClr val="2D2D2D"/>
            </a:solidFill>
            <a:prstDash val="solid"/>
            <a:headEnd type="none" len="sm" w="sm"/>
            <a:tailEnd type="none" len="sm" w="sm"/>
          </a:ln>
        </p:spPr>
      </p:sp>
      <p:sp>
        <p:nvSpPr>
          <p:cNvPr name="AutoShape 8" id="8"/>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993519" y="1888817"/>
            <a:ext cx="8115300" cy="821055"/>
          </a:xfrm>
          <a:prstGeom prst="rect">
            <a:avLst/>
          </a:prstGeom>
        </p:spPr>
        <p:txBody>
          <a:bodyPr anchor="t" rtlCol="false" tIns="0" lIns="0" bIns="0" rIns="0">
            <a:spAutoFit/>
          </a:bodyPr>
          <a:lstStyle/>
          <a:p>
            <a:pPr algn="l">
              <a:lnSpc>
                <a:spcPts val="6719"/>
              </a:lnSpc>
            </a:pPr>
            <a:r>
              <a:rPr lang="en-US" sz="4800">
                <a:solidFill>
                  <a:srgbClr val="2D2D2D"/>
                </a:solidFill>
                <a:latin typeface="Fraunces Heavy"/>
                <a:ea typeface="Fraunces Heavy"/>
                <a:cs typeface="Fraunces Heavy"/>
                <a:sym typeface="Fraunces Heavy"/>
              </a:rPr>
              <a:t>Web Scrapping Module</a:t>
            </a:r>
          </a:p>
        </p:txBody>
      </p:sp>
      <p:sp>
        <p:nvSpPr>
          <p:cNvPr name="TextBox 3" id="3"/>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4" id="4"/>
          <p:cNvSpPr txBox="true"/>
          <p:nvPr/>
        </p:nvSpPr>
        <p:spPr>
          <a:xfrm rot="0">
            <a:off x="1833853" y="3068483"/>
            <a:ext cx="14312238" cy="613410"/>
          </a:xfrm>
          <a:prstGeom prst="rect">
            <a:avLst/>
          </a:prstGeom>
        </p:spPr>
        <p:txBody>
          <a:bodyPr anchor="t" rtlCol="false" tIns="0" lIns="0" bIns="0" rIns="0">
            <a:spAutoFit/>
          </a:bodyPr>
          <a:lstStyle/>
          <a:p>
            <a:pPr algn="l">
              <a:lnSpc>
                <a:spcPts val="5040"/>
              </a:lnSpc>
            </a:pPr>
            <a:r>
              <a:rPr lang="en-US" sz="3600">
                <a:solidFill>
                  <a:srgbClr val="2D2D2D"/>
                </a:solidFill>
                <a:latin typeface="DM Sans Bold"/>
                <a:ea typeface="DM Sans Bold"/>
                <a:cs typeface="DM Sans Bold"/>
                <a:sym typeface="DM Sans Bold"/>
              </a:rPr>
              <a:t>Challenges And Solutions:</a:t>
            </a:r>
          </a:p>
        </p:txBody>
      </p:sp>
      <p:sp>
        <p:nvSpPr>
          <p:cNvPr name="Freeform 5" id="5"/>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rot="5400000">
            <a:off x="-3605352" y="5652265"/>
            <a:ext cx="9258579" cy="0"/>
          </a:xfrm>
          <a:prstGeom prst="line">
            <a:avLst/>
          </a:prstGeom>
          <a:ln cap="flat" w="9525">
            <a:solidFill>
              <a:srgbClr val="2D2D2D"/>
            </a:solidFill>
            <a:prstDash val="solid"/>
            <a:headEnd type="none" len="sm" w="sm"/>
            <a:tailEnd type="none" len="sm" w="sm"/>
          </a:ln>
        </p:spPr>
      </p:sp>
      <p:sp>
        <p:nvSpPr>
          <p:cNvPr name="AutoShape 7" id="7"/>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
        <p:nvSpPr>
          <p:cNvPr name="TextBox 8" id="8"/>
          <p:cNvSpPr txBox="true"/>
          <p:nvPr/>
        </p:nvSpPr>
        <p:spPr>
          <a:xfrm rot="0">
            <a:off x="1319365" y="4503343"/>
            <a:ext cx="16051712" cy="4140835"/>
          </a:xfrm>
          <a:prstGeom prst="rect">
            <a:avLst/>
          </a:prstGeom>
        </p:spPr>
        <p:txBody>
          <a:bodyPr anchor="t" rtlCol="false" tIns="0" lIns="0" bIns="0" rIns="0">
            <a:spAutoFit/>
          </a:bodyPr>
          <a:lstStyle/>
          <a:p>
            <a:pPr algn="ctr">
              <a:lnSpc>
                <a:spcPts val="4200"/>
              </a:lnSpc>
            </a:pPr>
            <a:r>
              <a:rPr lang="en-US" sz="3000">
                <a:solidFill>
                  <a:srgbClr val="000000"/>
                </a:solidFill>
                <a:latin typeface="DM Sans Bold"/>
                <a:ea typeface="DM Sans Bold"/>
                <a:cs typeface="DM Sans Bold"/>
                <a:sym typeface="DM Sans Bold"/>
              </a:rPr>
              <a:t>Handling Non-HTML Content and Irrelevant Links: </a:t>
            </a:r>
          </a:p>
          <a:p>
            <a:pPr algn="ctr">
              <a:lnSpc>
                <a:spcPts val="4200"/>
              </a:lnSpc>
            </a:pPr>
          </a:p>
          <a:p>
            <a:pPr algn="ctr" marL="647702" indent="-323851" lvl="1">
              <a:lnSpc>
                <a:spcPts val="4200"/>
              </a:lnSpc>
              <a:buFont typeface="Arial"/>
              <a:buChar char="•"/>
            </a:pPr>
            <a:r>
              <a:rPr lang="en-US" sz="3000">
                <a:solidFill>
                  <a:srgbClr val="000000"/>
                </a:solidFill>
                <a:latin typeface="DM Sans Bold"/>
                <a:ea typeface="DM Sans Bold"/>
                <a:cs typeface="DM Sans Bold"/>
                <a:sym typeface="DM Sans Bold"/>
              </a:rPr>
              <a:t>Challenge:</a:t>
            </a:r>
            <a:r>
              <a:rPr lang="en-US" sz="3000">
                <a:solidFill>
                  <a:srgbClr val="000000"/>
                </a:solidFill>
                <a:latin typeface="DM Sans"/>
                <a:ea typeface="DM Sans"/>
                <a:cs typeface="DM Sans"/>
                <a:sym typeface="DM Sans"/>
              </a:rPr>
              <a:t> The scraper encounters non-HTML files , PDFs, images and irrelevant links (e.g., social media).</a:t>
            </a:r>
          </a:p>
          <a:p>
            <a:pPr algn="ctr" marL="647702" indent="-323851" lvl="1">
              <a:lnSpc>
                <a:spcPts val="4200"/>
              </a:lnSpc>
              <a:buFont typeface="Arial"/>
              <a:buChar char="•"/>
            </a:pPr>
            <a:r>
              <a:rPr lang="en-US" sz="3000">
                <a:solidFill>
                  <a:srgbClr val="000000"/>
                </a:solidFill>
                <a:latin typeface="DM Sans Bold"/>
                <a:ea typeface="DM Sans Bold"/>
                <a:cs typeface="DM Sans Bold"/>
                <a:sym typeface="DM Sans Bold"/>
              </a:rPr>
              <a:t>Solution:</a:t>
            </a:r>
            <a:r>
              <a:rPr lang="en-US" sz="3000">
                <a:solidFill>
                  <a:srgbClr val="000000"/>
                </a:solidFill>
                <a:latin typeface="DM Sans"/>
                <a:ea typeface="DM Sans"/>
                <a:cs typeface="DM Sans"/>
                <a:sym typeface="DM Sans"/>
              </a:rPr>
              <a:t> Implemented filters to skip non-HTML files and social media links, focusing only on relevant HTML content.</a:t>
            </a:r>
          </a:p>
          <a:p>
            <a:pPr algn="ctr">
              <a:lnSpc>
                <a:spcPts val="3080"/>
              </a:lnSpc>
            </a:pPr>
          </a:p>
          <a:p>
            <a:pPr algn="ctr">
              <a:lnSpc>
                <a:spcPts val="4480"/>
              </a:lnSpc>
              <a:spcBef>
                <a:spcPct val="0"/>
              </a:spcBef>
            </a:pP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993519" y="1888817"/>
            <a:ext cx="8115300" cy="821055"/>
          </a:xfrm>
          <a:prstGeom prst="rect">
            <a:avLst/>
          </a:prstGeom>
        </p:spPr>
        <p:txBody>
          <a:bodyPr anchor="t" rtlCol="false" tIns="0" lIns="0" bIns="0" rIns="0">
            <a:spAutoFit/>
          </a:bodyPr>
          <a:lstStyle/>
          <a:p>
            <a:pPr algn="l">
              <a:lnSpc>
                <a:spcPts val="6719"/>
              </a:lnSpc>
            </a:pPr>
            <a:r>
              <a:rPr lang="en-US" sz="4800">
                <a:solidFill>
                  <a:srgbClr val="2D2D2D"/>
                </a:solidFill>
                <a:latin typeface="Fraunces Heavy"/>
                <a:ea typeface="Fraunces Heavy"/>
                <a:cs typeface="Fraunces Heavy"/>
                <a:sym typeface="Fraunces Heavy"/>
              </a:rPr>
              <a:t>Web Scrapping Module</a:t>
            </a:r>
          </a:p>
        </p:txBody>
      </p:sp>
      <p:sp>
        <p:nvSpPr>
          <p:cNvPr name="TextBox 3" id="3"/>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4" id="4"/>
          <p:cNvSpPr txBox="true"/>
          <p:nvPr/>
        </p:nvSpPr>
        <p:spPr>
          <a:xfrm rot="0">
            <a:off x="1833853" y="3068483"/>
            <a:ext cx="14312238" cy="613410"/>
          </a:xfrm>
          <a:prstGeom prst="rect">
            <a:avLst/>
          </a:prstGeom>
        </p:spPr>
        <p:txBody>
          <a:bodyPr anchor="t" rtlCol="false" tIns="0" lIns="0" bIns="0" rIns="0">
            <a:spAutoFit/>
          </a:bodyPr>
          <a:lstStyle/>
          <a:p>
            <a:pPr algn="l">
              <a:lnSpc>
                <a:spcPts val="5040"/>
              </a:lnSpc>
            </a:pPr>
            <a:r>
              <a:rPr lang="en-US" sz="3600">
                <a:solidFill>
                  <a:srgbClr val="2D2D2D"/>
                </a:solidFill>
                <a:latin typeface="DM Sans Bold"/>
                <a:ea typeface="DM Sans Bold"/>
                <a:cs typeface="DM Sans Bold"/>
                <a:sym typeface="DM Sans Bold"/>
              </a:rPr>
              <a:t>Challenges And Solutions:</a:t>
            </a:r>
          </a:p>
        </p:txBody>
      </p:sp>
      <p:sp>
        <p:nvSpPr>
          <p:cNvPr name="Freeform 5" id="5"/>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rot="5400000">
            <a:off x="-3605352" y="5652265"/>
            <a:ext cx="9258579" cy="0"/>
          </a:xfrm>
          <a:prstGeom prst="line">
            <a:avLst/>
          </a:prstGeom>
          <a:ln cap="flat" w="9525">
            <a:solidFill>
              <a:srgbClr val="2D2D2D"/>
            </a:solidFill>
            <a:prstDash val="solid"/>
            <a:headEnd type="none" len="sm" w="sm"/>
            <a:tailEnd type="none" len="sm" w="sm"/>
          </a:ln>
        </p:spPr>
      </p:sp>
      <p:sp>
        <p:nvSpPr>
          <p:cNvPr name="AutoShape 7" id="7"/>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
        <p:nvSpPr>
          <p:cNvPr name="TextBox 8" id="8"/>
          <p:cNvSpPr txBox="true"/>
          <p:nvPr/>
        </p:nvSpPr>
        <p:spPr>
          <a:xfrm rot="0">
            <a:off x="1319365" y="4503343"/>
            <a:ext cx="16051712" cy="4257675"/>
          </a:xfrm>
          <a:prstGeom prst="rect">
            <a:avLst/>
          </a:prstGeom>
        </p:spPr>
        <p:txBody>
          <a:bodyPr anchor="t" rtlCol="false" tIns="0" lIns="0" bIns="0" rIns="0">
            <a:spAutoFit/>
          </a:bodyPr>
          <a:lstStyle/>
          <a:p>
            <a:pPr algn="ctr">
              <a:lnSpc>
                <a:spcPts val="4200"/>
              </a:lnSpc>
            </a:pPr>
            <a:r>
              <a:rPr lang="en-US" sz="3000">
                <a:solidFill>
                  <a:srgbClr val="000000"/>
                </a:solidFill>
                <a:latin typeface="DM Sans Bold"/>
                <a:ea typeface="DM Sans Bold"/>
                <a:cs typeface="DM Sans Bold"/>
                <a:sym typeface="DM Sans Bold"/>
              </a:rPr>
              <a:t>Managing Large Volumes of Data:</a:t>
            </a:r>
          </a:p>
          <a:p>
            <a:pPr algn="ctr">
              <a:lnSpc>
                <a:spcPts val="4200"/>
              </a:lnSpc>
            </a:pPr>
          </a:p>
          <a:p>
            <a:pPr algn="just" marL="647702" indent="-323851" lvl="1">
              <a:lnSpc>
                <a:spcPts val="4200"/>
              </a:lnSpc>
              <a:buFont typeface="Arial"/>
              <a:buChar char="•"/>
            </a:pPr>
            <a:r>
              <a:rPr lang="en-US" sz="3000">
                <a:solidFill>
                  <a:srgbClr val="000000"/>
                </a:solidFill>
                <a:latin typeface="DM Sans"/>
                <a:ea typeface="DM Sans"/>
                <a:cs typeface="DM Sans"/>
                <a:sym typeface="DM Sans"/>
              </a:rPr>
              <a:t> </a:t>
            </a:r>
            <a:r>
              <a:rPr lang="en-US" sz="3000">
                <a:solidFill>
                  <a:srgbClr val="000000"/>
                </a:solidFill>
                <a:latin typeface="DM Sans Bold"/>
                <a:ea typeface="DM Sans Bold"/>
                <a:cs typeface="DM Sans Bold"/>
                <a:sym typeface="DM Sans Bold"/>
              </a:rPr>
              <a:t>Challenge</a:t>
            </a:r>
            <a:r>
              <a:rPr lang="en-US" sz="3000">
                <a:solidFill>
                  <a:srgbClr val="000000"/>
                </a:solidFill>
                <a:latin typeface="DM Sans"/>
                <a:ea typeface="DM Sans"/>
                <a:cs typeface="DM Sans"/>
                <a:sym typeface="DM Sans"/>
              </a:rPr>
              <a:t>: Processing and storing large amounts of data can be resource-intensive</a:t>
            </a:r>
            <a:r>
              <a:rPr lang="en-US" sz="3000">
                <a:solidFill>
                  <a:srgbClr val="000000"/>
                </a:solidFill>
                <a:latin typeface="DM Sans Bold"/>
                <a:ea typeface="DM Sans Bold"/>
                <a:cs typeface="DM Sans Bold"/>
                <a:sym typeface="DM Sans Bold"/>
              </a:rPr>
              <a:t>.</a:t>
            </a:r>
          </a:p>
          <a:p>
            <a:pPr algn="just" marL="647702" indent="-323851" lvl="1">
              <a:lnSpc>
                <a:spcPts val="4200"/>
              </a:lnSpc>
              <a:buFont typeface="Arial"/>
              <a:buChar char="•"/>
            </a:pPr>
            <a:r>
              <a:rPr lang="en-US" sz="3000">
                <a:solidFill>
                  <a:srgbClr val="000000"/>
                </a:solidFill>
                <a:latin typeface="DM Sans Bold"/>
                <a:ea typeface="DM Sans Bold"/>
                <a:cs typeface="DM Sans Bold"/>
                <a:sym typeface="DM Sans Bold"/>
              </a:rPr>
              <a:t>Solution:</a:t>
            </a:r>
            <a:r>
              <a:rPr lang="en-US" sz="3000">
                <a:solidFill>
                  <a:srgbClr val="000000"/>
                </a:solidFill>
                <a:latin typeface="DM Sans"/>
                <a:ea typeface="DM Sans"/>
                <a:cs typeface="DM Sans"/>
                <a:sym typeface="DM Sans"/>
              </a:rPr>
              <a:t> Efficient data management by ensuring directories exist for storage, and using optimized file handling techniques to save cleaned text.</a:t>
            </a:r>
          </a:p>
          <a:p>
            <a:pPr algn="ctr">
              <a:lnSpc>
                <a:spcPts val="4200"/>
              </a:lnSpc>
            </a:pPr>
          </a:p>
          <a:p>
            <a:pPr algn="ctr">
              <a:lnSpc>
                <a:spcPts val="4200"/>
              </a:lnSpc>
            </a:pPr>
          </a:p>
          <a:p>
            <a:pPr algn="ctr">
              <a:lnSpc>
                <a:spcPts val="4200"/>
              </a:lnSpc>
              <a:spcBef>
                <a:spcPct val="0"/>
              </a:spcBef>
            </a:pP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993519" y="1888817"/>
            <a:ext cx="8115300" cy="821055"/>
          </a:xfrm>
          <a:prstGeom prst="rect">
            <a:avLst/>
          </a:prstGeom>
        </p:spPr>
        <p:txBody>
          <a:bodyPr anchor="t" rtlCol="false" tIns="0" lIns="0" bIns="0" rIns="0">
            <a:spAutoFit/>
          </a:bodyPr>
          <a:lstStyle/>
          <a:p>
            <a:pPr algn="l">
              <a:lnSpc>
                <a:spcPts val="6719"/>
              </a:lnSpc>
            </a:pPr>
            <a:r>
              <a:rPr lang="en-US" sz="4800">
                <a:solidFill>
                  <a:srgbClr val="2D2D2D"/>
                </a:solidFill>
                <a:latin typeface="Fraunces Heavy"/>
                <a:ea typeface="Fraunces Heavy"/>
                <a:cs typeface="Fraunces Heavy"/>
                <a:sym typeface="Fraunces Heavy"/>
              </a:rPr>
              <a:t>Web Scrapping Module</a:t>
            </a:r>
          </a:p>
        </p:txBody>
      </p:sp>
      <p:sp>
        <p:nvSpPr>
          <p:cNvPr name="TextBox 3" id="3"/>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4" id="4"/>
          <p:cNvSpPr txBox="true"/>
          <p:nvPr/>
        </p:nvSpPr>
        <p:spPr>
          <a:xfrm rot="0">
            <a:off x="1833853" y="3068483"/>
            <a:ext cx="14312238" cy="613410"/>
          </a:xfrm>
          <a:prstGeom prst="rect">
            <a:avLst/>
          </a:prstGeom>
        </p:spPr>
        <p:txBody>
          <a:bodyPr anchor="t" rtlCol="false" tIns="0" lIns="0" bIns="0" rIns="0">
            <a:spAutoFit/>
          </a:bodyPr>
          <a:lstStyle/>
          <a:p>
            <a:pPr algn="l">
              <a:lnSpc>
                <a:spcPts val="5040"/>
              </a:lnSpc>
            </a:pPr>
            <a:r>
              <a:rPr lang="en-US" sz="3600">
                <a:solidFill>
                  <a:srgbClr val="2D2D2D"/>
                </a:solidFill>
                <a:latin typeface="DM Sans Bold"/>
                <a:ea typeface="DM Sans Bold"/>
                <a:cs typeface="DM Sans Bold"/>
                <a:sym typeface="DM Sans Bold"/>
              </a:rPr>
              <a:t>Challenges And Solutions:</a:t>
            </a:r>
          </a:p>
        </p:txBody>
      </p:sp>
      <p:sp>
        <p:nvSpPr>
          <p:cNvPr name="Freeform 5" id="5"/>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rot="5400000">
            <a:off x="-3605352" y="5652265"/>
            <a:ext cx="9258579" cy="0"/>
          </a:xfrm>
          <a:prstGeom prst="line">
            <a:avLst/>
          </a:prstGeom>
          <a:ln cap="flat" w="9525">
            <a:solidFill>
              <a:srgbClr val="2D2D2D"/>
            </a:solidFill>
            <a:prstDash val="solid"/>
            <a:headEnd type="none" len="sm" w="sm"/>
            <a:tailEnd type="none" len="sm" w="sm"/>
          </a:ln>
        </p:spPr>
      </p:sp>
      <p:sp>
        <p:nvSpPr>
          <p:cNvPr name="AutoShape 7" id="7"/>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
        <p:nvSpPr>
          <p:cNvPr name="TextBox 8" id="8"/>
          <p:cNvSpPr txBox="true"/>
          <p:nvPr/>
        </p:nvSpPr>
        <p:spPr>
          <a:xfrm rot="0">
            <a:off x="1319365" y="4503343"/>
            <a:ext cx="16051712" cy="3724275"/>
          </a:xfrm>
          <a:prstGeom prst="rect">
            <a:avLst/>
          </a:prstGeom>
        </p:spPr>
        <p:txBody>
          <a:bodyPr anchor="t" rtlCol="false" tIns="0" lIns="0" bIns="0" rIns="0">
            <a:spAutoFit/>
          </a:bodyPr>
          <a:lstStyle/>
          <a:p>
            <a:pPr algn="ctr">
              <a:lnSpc>
                <a:spcPts val="4200"/>
              </a:lnSpc>
            </a:pPr>
            <a:r>
              <a:rPr lang="en-US" sz="3000">
                <a:solidFill>
                  <a:srgbClr val="000000"/>
                </a:solidFill>
                <a:latin typeface="DM Sans Bold"/>
                <a:ea typeface="DM Sans Bold"/>
                <a:cs typeface="DM Sans Bold"/>
                <a:sym typeface="DM Sans Bold"/>
              </a:rPr>
              <a:t>Ensuring Accurate Text Extraction:</a:t>
            </a:r>
          </a:p>
          <a:p>
            <a:pPr algn="ctr" marL="647702" indent="-323851" lvl="1">
              <a:lnSpc>
                <a:spcPts val="4200"/>
              </a:lnSpc>
              <a:buFont typeface="Arial"/>
              <a:buChar char="•"/>
            </a:pPr>
            <a:r>
              <a:rPr lang="en-US" sz="3000">
                <a:solidFill>
                  <a:srgbClr val="000000"/>
                </a:solidFill>
                <a:latin typeface="DM Sans Bold"/>
                <a:ea typeface="DM Sans Bold"/>
                <a:cs typeface="DM Sans Bold"/>
                <a:sym typeface="DM Sans Bold"/>
              </a:rPr>
              <a:t>Challenge:</a:t>
            </a:r>
            <a:r>
              <a:rPr lang="en-US" sz="3000">
                <a:solidFill>
                  <a:srgbClr val="000000"/>
                </a:solidFill>
                <a:latin typeface="DM Sans"/>
                <a:ea typeface="DM Sans"/>
                <a:cs typeface="DM Sans"/>
                <a:sym typeface="DM Sans"/>
              </a:rPr>
              <a:t> Extracting meaningful text while removing unwanted elements like scripts and styles.</a:t>
            </a:r>
          </a:p>
          <a:p>
            <a:pPr algn="ctr" marL="647702" indent="-323851" lvl="1">
              <a:lnSpc>
                <a:spcPts val="4200"/>
              </a:lnSpc>
              <a:buFont typeface="Arial"/>
              <a:buChar char="•"/>
            </a:pPr>
            <a:r>
              <a:rPr lang="en-US" sz="3000">
                <a:solidFill>
                  <a:srgbClr val="000000"/>
                </a:solidFill>
                <a:latin typeface="DM Sans Bold"/>
                <a:ea typeface="DM Sans Bold"/>
                <a:cs typeface="DM Sans Bold"/>
                <a:sym typeface="DM Sans Bold"/>
              </a:rPr>
              <a:t>Solution:</a:t>
            </a:r>
            <a:r>
              <a:rPr lang="en-US" sz="3000">
                <a:solidFill>
                  <a:srgbClr val="000000"/>
                </a:solidFill>
                <a:latin typeface="DM Sans"/>
                <a:ea typeface="DM Sans"/>
                <a:cs typeface="DM Sans"/>
                <a:sym typeface="DM Sans"/>
              </a:rPr>
              <a:t> Utilized Cheerio library to clean HTML content, removing unwanted elements and accurately extracting text from headings and paragraphs.</a:t>
            </a:r>
          </a:p>
          <a:p>
            <a:pPr algn="ctr">
              <a:lnSpc>
                <a:spcPts val="4200"/>
              </a:lnSpc>
            </a:pPr>
          </a:p>
          <a:p>
            <a:pPr algn="ctr">
              <a:lnSpc>
                <a:spcPts val="4200"/>
              </a:lnSpc>
              <a:spcBef>
                <a:spcPct val="0"/>
              </a:spcBef>
            </a:pP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2023270" y="1194671"/>
            <a:ext cx="15925023" cy="1668780"/>
          </a:xfrm>
          <a:prstGeom prst="rect">
            <a:avLst/>
          </a:prstGeom>
        </p:spPr>
        <p:txBody>
          <a:bodyPr anchor="t" rtlCol="false" tIns="0" lIns="0" bIns="0" rIns="0">
            <a:spAutoFit/>
          </a:bodyPr>
          <a:lstStyle/>
          <a:p>
            <a:pPr algn="l">
              <a:lnSpc>
                <a:spcPts val="6719"/>
              </a:lnSpc>
            </a:pPr>
            <a:r>
              <a:rPr lang="en-US" sz="4800">
                <a:solidFill>
                  <a:srgbClr val="2D2D2D"/>
                </a:solidFill>
                <a:latin typeface="Fraunces Heavy"/>
                <a:ea typeface="Fraunces Heavy"/>
                <a:cs typeface="Fraunces Heavy"/>
                <a:sym typeface="Fraunces Heavy"/>
              </a:rPr>
              <a:t>Developing a Desktop Application with React  PWA Technology</a:t>
            </a:r>
          </a:p>
        </p:txBody>
      </p:sp>
      <p:sp>
        <p:nvSpPr>
          <p:cNvPr name="TextBox 3" id="3"/>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4" id="4"/>
          <p:cNvSpPr txBox="true"/>
          <p:nvPr/>
        </p:nvSpPr>
        <p:spPr>
          <a:xfrm rot="0">
            <a:off x="1833853" y="3068483"/>
            <a:ext cx="14312238" cy="613410"/>
          </a:xfrm>
          <a:prstGeom prst="rect">
            <a:avLst/>
          </a:prstGeom>
        </p:spPr>
        <p:txBody>
          <a:bodyPr anchor="t" rtlCol="false" tIns="0" lIns="0" bIns="0" rIns="0">
            <a:spAutoFit/>
          </a:bodyPr>
          <a:lstStyle/>
          <a:p>
            <a:pPr algn="l">
              <a:lnSpc>
                <a:spcPts val="5040"/>
              </a:lnSpc>
            </a:pPr>
            <a:r>
              <a:rPr lang="en-US" sz="3600">
                <a:solidFill>
                  <a:srgbClr val="2D2D2D"/>
                </a:solidFill>
                <a:latin typeface="DM Sans Bold"/>
                <a:ea typeface="DM Sans Bold"/>
                <a:cs typeface="DM Sans Bold"/>
                <a:sym typeface="DM Sans Bold"/>
              </a:rPr>
              <a:t>Technologies Used and Integration Process:</a:t>
            </a:r>
          </a:p>
        </p:txBody>
      </p:sp>
      <p:sp>
        <p:nvSpPr>
          <p:cNvPr name="Freeform 5" id="5"/>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rot="5400000">
            <a:off x="-3605352" y="5652265"/>
            <a:ext cx="9258579" cy="0"/>
          </a:xfrm>
          <a:prstGeom prst="line">
            <a:avLst/>
          </a:prstGeom>
          <a:ln cap="flat" w="9525">
            <a:solidFill>
              <a:srgbClr val="2D2D2D"/>
            </a:solidFill>
            <a:prstDash val="solid"/>
            <a:headEnd type="none" len="sm" w="sm"/>
            <a:tailEnd type="none" len="sm" w="sm"/>
          </a:ln>
        </p:spPr>
      </p:sp>
      <p:sp>
        <p:nvSpPr>
          <p:cNvPr name="AutoShape 7" id="7"/>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
        <p:nvSpPr>
          <p:cNvPr name="TextBox 8" id="8"/>
          <p:cNvSpPr txBox="true"/>
          <p:nvPr/>
        </p:nvSpPr>
        <p:spPr>
          <a:xfrm rot="0">
            <a:off x="1587127" y="3891443"/>
            <a:ext cx="16051712" cy="6924675"/>
          </a:xfrm>
          <a:prstGeom prst="rect">
            <a:avLst/>
          </a:prstGeom>
        </p:spPr>
        <p:txBody>
          <a:bodyPr anchor="t" rtlCol="false" tIns="0" lIns="0" bIns="0" rIns="0">
            <a:spAutoFit/>
          </a:bodyPr>
          <a:lstStyle/>
          <a:p>
            <a:pPr algn="ctr">
              <a:lnSpc>
                <a:spcPts val="4200"/>
              </a:lnSpc>
            </a:pPr>
            <a:r>
              <a:rPr lang="en-US" sz="3000">
                <a:solidFill>
                  <a:srgbClr val="000000"/>
                </a:solidFill>
                <a:latin typeface="DM Sans Bold"/>
                <a:ea typeface="DM Sans Bold"/>
                <a:cs typeface="DM Sans Bold"/>
                <a:sym typeface="DM Sans Bold"/>
              </a:rPr>
              <a:t>Progressive Web App (PWA):</a:t>
            </a:r>
          </a:p>
          <a:p>
            <a:pPr algn="l" marL="647702" indent="-323851" lvl="1">
              <a:lnSpc>
                <a:spcPts val="4200"/>
              </a:lnSpc>
              <a:buFont typeface="Arial"/>
              <a:buChar char="•"/>
            </a:pPr>
            <a:r>
              <a:rPr lang="en-US" sz="3000">
                <a:solidFill>
                  <a:srgbClr val="000000"/>
                </a:solidFill>
                <a:latin typeface="DM Sans Bold"/>
                <a:ea typeface="DM Sans Bold"/>
                <a:cs typeface="DM Sans Bold"/>
                <a:sym typeface="DM Sans Bold"/>
              </a:rPr>
              <a:t>Offline Access:</a:t>
            </a:r>
            <a:r>
              <a:rPr lang="en-US" sz="3000">
                <a:solidFill>
                  <a:srgbClr val="000000"/>
                </a:solidFill>
                <a:latin typeface="DM Sans"/>
                <a:ea typeface="DM Sans"/>
                <a:cs typeface="DM Sans"/>
                <a:sym typeface="DM Sans"/>
              </a:rPr>
              <a:t> Your app can work even without an internet connection by storing data locally.</a:t>
            </a:r>
          </a:p>
          <a:p>
            <a:pPr algn="l" marL="647702" indent="-323851" lvl="1">
              <a:lnSpc>
                <a:spcPts val="4200"/>
              </a:lnSpc>
              <a:buFont typeface="Arial"/>
              <a:buChar char="•"/>
            </a:pPr>
            <a:r>
              <a:rPr lang="en-US" sz="3000">
                <a:solidFill>
                  <a:srgbClr val="000000"/>
                </a:solidFill>
                <a:latin typeface="DM Sans Bold"/>
                <a:ea typeface="DM Sans Bold"/>
                <a:cs typeface="DM Sans Bold"/>
                <a:sym typeface="DM Sans Bold"/>
              </a:rPr>
              <a:t>Installability:</a:t>
            </a:r>
            <a:r>
              <a:rPr lang="en-US" sz="3000">
                <a:solidFill>
                  <a:srgbClr val="000000"/>
                </a:solidFill>
                <a:latin typeface="DM Sans"/>
                <a:ea typeface="DM Sans"/>
                <a:cs typeface="DM Sans"/>
                <a:sym typeface="DM Sans"/>
              </a:rPr>
              <a:t> Users can add your app to their home screen or desktop, just like a regular app.</a:t>
            </a:r>
          </a:p>
          <a:p>
            <a:pPr algn="l" marL="647702" indent="-323851" lvl="1">
              <a:lnSpc>
                <a:spcPts val="4200"/>
              </a:lnSpc>
              <a:buFont typeface="Arial"/>
              <a:buChar char="•"/>
            </a:pPr>
            <a:r>
              <a:rPr lang="en-US" sz="3000">
                <a:solidFill>
                  <a:srgbClr val="000000"/>
                </a:solidFill>
                <a:latin typeface="DM Sans Bold"/>
                <a:ea typeface="DM Sans Bold"/>
                <a:cs typeface="DM Sans Bold"/>
                <a:sym typeface="DM Sans Bold"/>
              </a:rPr>
              <a:t>Enhanced Performance:</a:t>
            </a:r>
            <a:r>
              <a:rPr lang="en-US" sz="3000">
                <a:solidFill>
                  <a:srgbClr val="000000"/>
                </a:solidFill>
                <a:latin typeface="DM Sans"/>
                <a:ea typeface="DM Sans"/>
                <a:cs typeface="DM Sans"/>
                <a:sym typeface="DM Sans"/>
              </a:rPr>
              <a:t> It loads quickly and can send push notifications to keep users engaged.</a:t>
            </a:r>
          </a:p>
          <a:p>
            <a:pPr algn="l" marL="647702" indent="-323851" lvl="1">
              <a:lnSpc>
                <a:spcPts val="4200"/>
              </a:lnSpc>
              <a:buFont typeface="Arial"/>
              <a:buChar char="•"/>
            </a:pPr>
            <a:r>
              <a:rPr lang="en-US" sz="3000">
                <a:solidFill>
                  <a:srgbClr val="000000"/>
                </a:solidFill>
                <a:latin typeface="DM Sans Bold"/>
                <a:ea typeface="DM Sans Bold"/>
                <a:cs typeface="DM Sans Bold"/>
                <a:sym typeface="DM Sans Bold"/>
              </a:rPr>
              <a:t>Cross-platform Compatibility:</a:t>
            </a:r>
            <a:r>
              <a:rPr lang="en-US" sz="3000">
                <a:solidFill>
                  <a:srgbClr val="000000"/>
                </a:solidFill>
                <a:latin typeface="DM Sans"/>
                <a:ea typeface="DM Sans"/>
                <a:cs typeface="DM Sans"/>
                <a:sym typeface="DM Sans"/>
              </a:rPr>
              <a:t> You can write your code once and run it on iOS, Android, and desktop, saving time and effort.</a:t>
            </a:r>
          </a:p>
          <a:p>
            <a:pPr algn="l" marL="647702" indent="-323851" lvl="1">
              <a:lnSpc>
                <a:spcPts val="4200"/>
              </a:lnSpc>
              <a:buFont typeface="Arial"/>
              <a:buChar char="•"/>
            </a:pPr>
            <a:r>
              <a:rPr lang="en-US" sz="3000">
                <a:solidFill>
                  <a:srgbClr val="000000"/>
                </a:solidFill>
                <a:latin typeface="DM Sans Bold"/>
                <a:ea typeface="DM Sans Bold"/>
                <a:cs typeface="DM Sans Bold"/>
                <a:sym typeface="DM Sans Bold"/>
              </a:rPr>
              <a:t>Strong Community:</a:t>
            </a:r>
            <a:r>
              <a:rPr lang="en-US" sz="3000">
                <a:solidFill>
                  <a:srgbClr val="000000"/>
                </a:solidFill>
                <a:latin typeface="DM Sans"/>
                <a:ea typeface="DM Sans"/>
                <a:cs typeface="DM Sans"/>
                <a:sym typeface="DM Sans"/>
              </a:rPr>
              <a:t> There are lots of libraries and tools available, and many developers use it, so help is easy to find.</a:t>
            </a:r>
          </a:p>
          <a:p>
            <a:pPr algn="l">
              <a:lnSpc>
                <a:spcPts val="4200"/>
              </a:lnSpc>
            </a:pPr>
          </a:p>
          <a:p>
            <a:pPr algn="ctr">
              <a:lnSpc>
                <a:spcPts val="4200"/>
              </a:lnSpc>
              <a:spcBef>
                <a:spcPct val="0"/>
              </a:spcBef>
            </a:pP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2023270" y="1194671"/>
            <a:ext cx="15925023" cy="1668780"/>
          </a:xfrm>
          <a:prstGeom prst="rect">
            <a:avLst/>
          </a:prstGeom>
        </p:spPr>
        <p:txBody>
          <a:bodyPr anchor="t" rtlCol="false" tIns="0" lIns="0" bIns="0" rIns="0">
            <a:spAutoFit/>
          </a:bodyPr>
          <a:lstStyle/>
          <a:p>
            <a:pPr algn="l">
              <a:lnSpc>
                <a:spcPts val="6719"/>
              </a:lnSpc>
            </a:pPr>
            <a:r>
              <a:rPr lang="en-US" sz="4800">
                <a:solidFill>
                  <a:srgbClr val="2D2D2D"/>
                </a:solidFill>
                <a:latin typeface="Fraunces Heavy"/>
                <a:ea typeface="Fraunces Heavy"/>
                <a:cs typeface="Fraunces Heavy"/>
                <a:sym typeface="Fraunces Heavy"/>
              </a:rPr>
              <a:t>Developing a Desktop Application with React PWA Technology</a:t>
            </a:r>
          </a:p>
        </p:txBody>
      </p:sp>
      <p:sp>
        <p:nvSpPr>
          <p:cNvPr name="TextBox 3" id="3"/>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4" id="4"/>
          <p:cNvSpPr txBox="true"/>
          <p:nvPr/>
        </p:nvSpPr>
        <p:spPr>
          <a:xfrm rot="0">
            <a:off x="1833853" y="3068483"/>
            <a:ext cx="14312238" cy="613410"/>
          </a:xfrm>
          <a:prstGeom prst="rect">
            <a:avLst/>
          </a:prstGeom>
        </p:spPr>
        <p:txBody>
          <a:bodyPr anchor="t" rtlCol="false" tIns="0" lIns="0" bIns="0" rIns="0">
            <a:spAutoFit/>
          </a:bodyPr>
          <a:lstStyle/>
          <a:p>
            <a:pPr algn="l">
              <a:lnSpc>
                <a:spcPts val="5040"/>
              </a:lnSpc>
            </a:pPr>
            <a:r>
              <a:rPr lang="en-US" sz="3600">
                <a:solidFill>
                  <a:srgbClr val="2D2D2D"/>
                </a:solidFill>
                <a:latin typeface="DM Sans Bold"/>
                <a:ea typeface="DM Sans Bold"/>
                <a:cs typeface="DM Sans Bold"/>
                <a:sym typeface="DM Sans Bold"/>
              </a:rPr>
              <a:t>Technologies Used and Integration Process:</a:t>
            </a:r>
          </a:p>
        </p:txBody>
      </p:sp>
      <p:sp>
        <p:nvSpPr>
          <p:cNvPr name="Freeform 5" id="5"/>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rot="5400000">
            <a:off x="-3605352" y="5652265"/>
            <a:ext cx="9258579" cy="0"/>
          </a:xfrm>
          <a:prstGeom prst="line">
            <a:avLst/>
          </a:prstGeom>
          <a:ln cap="flat" w="9525">
            <a:solidFill>
              <a:srgbClr val="2D2D2D"/>
            </a:solidFill>
            <a:prstDash val="solid"/>
            <a:headEnd type="none" len="sm" w="sm"/>
            <a:tailEnd type="none" len="sm" w="sm"/>
          </a:ln>
        </p:spPr>
      </p:sp>
      <p:sp>
        <p:nvSpPr>
          <p:cNvPr name="AutoShape 7" id="7"/>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
        <p:nvSpPr>
          <p:cNvPr name="TextBox 8" id="8"/>
          <p:cNvSpPr txBox="true"/>
          <p:nvPr/>
        </p:nvSpPr>
        <p:spPr>
          <a:xfrm rot="0">
            <a:off x="1319365" y="3891443"/>
            <a:ext cx="16051712" cy="7991475"/>
          </a:xfrm>
          <a:prstGeom prst="rect">
            <a:avLst/>
          </a:prstGeom>
        </p:spPr>
        <p:txBody>
          <a:bodyPr anchor="t" rtlCol="false" tIns="0" lIns="0" bIns="0" rIns="0">
            <a:spAutoFit/>
          </a:bodyPr>
          <a:lstStyle/>
          <a:p>
            <a:pPr algn="ctr">
              <a:lnSpc>
                <a:spcPts val="4200"/>
              </a:lnSpc>
            </a:pPr>
            <a:r>
              <a:rPr lang="en-US" sz="3000">
                <a:solidFill>
                  <a:srgbClr val="000000"/>
                </a:solidFill>
                <a:latin typeface="DM Sans Bold"/>
                <a:ea typeface="DM Sans Bold"/>
                <a:cs typeface="DM Sans Bold"/>
                <a:sym typeface="DM Sans Bold"/>
              </a:rPr>
              <a:t>Integration Process:</a:t>
            </a:r>
          </a:p>
          <a:p>
            <a:pPr algn="l" marL="647702" indent="-323851" lvl="1">
              <a:lnSpc>
                <a:spcPts val="4200"/>
              </a:lnSpc>
              <a:buFont typeface="Arial"/>
              <a:buChar char="•"/>
            </a:pPr>
            <a:r>
              <a:rPr lang="en-US" sz="3000">
                <a:solidFill>
                  <a:srgbClr val="000000"/>
                </a:solidFill>
                <a:latin typeface="DM Sans Bold"/>
                <a:ea typeface="DM Sans Bold"/>
                <a:cs typeface="DM Sans Bold"/>
                <a:sym typeface="DM Sans Bold"/>
              </a:rPr>
              <a:t>Project Setup:</a:t>
            </a:r>
            <a:r>
              <a:rPr lang="en-US" sz="3000">
                <a:solidFill>
                  <a:srgbClr val="000000"/>
                </a:solidFill>
                <a:latin typeface="DM Sans"/>
                <a:ea typeface="DM Sans"/>
                <a:cs typeface="DM Sans"/>
                <a:sym typeface="DM Sans"/>
              </a:rPr>
              <a:t> Started the project with Create React App (CRA) to create a new project in PWA environment.</a:t>
            </a:r>
          </a:p>
          <a:p>
            <a:pPr algn="l" marL="647702" indent="-323851" lvl="1">
              <a:lnSpc>
                <a:spcPts val="4200"/>
              </a:lnSpc>
              <a:buFont typeface="Arial"/>
              <a:buChar char="•"/>
            </a:pPr>
            <a:r>
              <a:rPr lang="en-US" sz="3000">
                <a:solidFill>
                  <a:srgbClr val="000000"/>
                </a:solidFill>
                <a:latin typeface="DM Sans Bold"/>
                <a:ea typeface="DM Sans Bold"/>
                <a:cs typeface="DM Sans Bold"/>
                <a:sym typeface="DM Sans Bold"/>
              </a:rPr>
              <a:t>PWA Configuration:</a:t>
            </a:r>
            <a:r>
              <a:rPr lang="en-US" sz="3000">
                <a:solidFill>
                  <a:srgbClr val="000000"/>
                </a:solidFill>
                <a:latin typeface="DM Sans"/>
                <a:ea typeface="DM Sans"/>
                <a:cs typeface="DM Sans"/>
                <a:sym typeface="DM Sans"/>
              </a:rPr>
              <a:t> Define the app metadata that include icons , name  and theme color in the manifest file .Set up tools like Webpack, service workers for offline functionality.</a:t>
            </a:r>
          </a:p>
          <a:p>
            <a:pPr algn="l" marL="647702" indent="-323851" lvl="1">
              <a:lnSpc>
                <a:spcPts val="4200"/>
              </a:lnSpc>
              <a:buFont typeface="Arial"/>
              <a:buChar char="•"/>
            </a:pPr>
            <a:r>
              <a:rPr lang="en-US" sz="3000">
                <a:solidFill>
                  <a:srgbClr val="000000"/>
                </a:solidFill>
                <a:latin typeface="DM Sans Bold"/>
                <a:ea typeface="DM Sans Bold"/>
                <a:cs typeface="DM Sans Bold"/>
                <a:sym typeface="DM Sans Bold"/>
              </a:rPr>
              <a:t>Components Development:</a:t>
            </a:r>
            <a:r>
              <a:rPr lang="en-US" sz="3000">
                <a:solidFill>
                  <a:srgbClr val="000000"/>
                </a:solidFill>
                <a:latin typeface="DM Sans"/>
                <a:ea typeface="DM Sans"/>
                <a:cs typeface="DM Sans"/>
                <a:sym typeface="DM Sans"/>
              </a:rPr>
              <a:t> Built reusable components that work on different devices and made sure the design looks good on all screens.</a:t>
            </a:r>
          </a:p>
          <a:p>
            <a:pPr algn="l" marL="647702" indent="-323851" lvl="1">
              <a:lnSpc>
                <a:spcPts val="4200"/>
              </a:lnSpc>
              <a:buFont typeface="Arial"/>
              <a:buChar char="•"/>
            </a:pPr>
            <a:r>
              <a:rPr lang="en-US" sz="3000">
                <a:solidFill>
                  <a:srgbClr val="000000"/>
                </a:solidFill>
                <a:latin typeface="DM Sans Bold"/>
                <a:ea typeface="DM Sans Bold"/>
                <a:cs typeface="DM Sans Bold"/>
                <a:sym typeface="DM Sans Bold"/>
              </a:rPr>
              <a:t>Manifest File and Service Worker Implementation</a:t>
            </a:r>
            <a:r>
              <a:rPr lang="en-US" sz="3000">
                <a:solidFill>
                  <a:srgbClr val="000000"/>
                </a:solidFill>
                <a:latin typeface="DM Sans Bold"/>
                <a:ea typeface="DM Sans Bold"/>
                <a:cs typeface="DM Sans Bold"/>
                <a:sym typeface="DM Sans Bold"/>
              </a:rPr>
              <a:t>:</a:t>
            </a:r>
            <a:r>
              <a:rPr lang="en-US" sz="3000">
                <a:solidFill>
                  <a:srgbClr val="000000"/>
                </a:solidFill>
                <a:latin typeface="DM Sans"/>
                <a:ea typeface="DM Sans"/>
                <a:cs typeface="DM Sans"/>
                <a:sym typeface="DM Sans"/>
              </a:rPr>
              <a:t> Manifest file informs the browser about how the app should be presented to user and service worker integration manages catching , handle offline functionality and enable push notification.</a:t>
            </a:r>
          </a:p>
          <a:p>
            <a:pPr algn="ctr">
              <a:lnSpc>
                <a:spcPts val="4200"/>
              </a:lnSpc>
            </a:pPr>
            <a:r>
              <a:rPr lang="en-US" sz="3000">
                <a:solidFill>
                  <a:srgbClr val="000000"/>
                </a:solidFill>
                <a:latin typeface="DM Sans"/>
                <a:ea typeface="DM Sans"/>
                <a:cs typeface="DM Sans"/>
                <a:sym typeface="DM Sans"/>
              </a:rPr>
              <a:t>.</a:t>
            </a:r>
          </a:p>
          <a:p>
            <a:pPr algn="ctr">
              <a:lnSpc>
                <a:spcPts val="4200"/>
              </a:lnSpc>
            </a:pPr>
          </a:p>
          <a:p>
            <a:pPr algn="ctr">
              <a:lnSpc>
                <a:spcPts val="4200"/>
              </a:lnSpc>
            </a:pPr>
          </a:p>
          <a:p>
            <a:pPr algn="ctr">
              <a:lnSpc>
                <a:spcPts val="420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73444" y="-475813"/>
            <a:ext cx="3406060" cy="3388633"/>
            <a:chOff x="0" y="0"/>
            <a:chExt cx="4541413" cy="4518177"/>
          </a:xfrm>
        </p:grpSpPr>
        <p:sp>
          <p:nvSpPr>
            <p:cNvPr name="Freeform 3" id="3"/>
            <p:cNvSpPr/>
            <p:nvPr/>
          </p:nvSpPr>
          <p:spPr>
            <a:xfrm flipH="false" flipV="false" rot="0">
              <a:off x="5588" y="5588"/>
              <a:ext cx="4530217" cy="4507103"/>
            </a:xfrm>
            <a:custGeom>
              <a:avLst/>
              <a:gdLst/>
              <a:ahLst/>
              <a:cxnLst/>
              <a:rect r="r" b="b" t="t" l="l"/>
              <a:pathLst>
                <a:path h="4507103" w="4530217">
                  <a:moveTo>
                    <a:pt x="26924" y="0"/>
                  </a:moveTo>
                  <a:lnTo>
                    <a:pt x="4530217" y="4480052"/>
                  </a:lnTo>
                  <a:lnTo>
                    <a:pt x="4503293" y="4507103"/>
                  </a:lnTo>
                  <a:lnTo>
                    <a:pt x="0" y="26924"/>
                  </a:lnTo>
                  <a:close/>
                </a:path>
              </a:pathLst>
            </a:custGeom>
            <a:solidFill>
              <a:srgbClr val="8CA9AD"/>
            </a:solidFill>
          </p:spPr>
        </p:sp>
      </p:grpSp>
      <p:grpSp>
        <p:nvGrpSpPr>
          <p:cNvPr name="Group 4" id="4"/>
          <p:cNvGrpSpPr/>
          <p:nvPr/>
        </p:nvGrpSpPr>
        <p:grpSpPr>
          <a:xfrm rot="0">
            <a:off x="14556197" y="7074871"/>
            <a:ext cx="1911353" cy="2593897"/>
            <a:chOff x="0" y="0"/>
            <a:chExt cx="2548470" cy="3458529"/>
          </a:xfrm>
        </p:grpSpPr>
        <p:sp>
          <p:nvSpPr>
            <p:cNvPr name="Freeform 5" id="5"/>
            <p:cNvSpPr/>
            <p:nvPr/>
          </p:nvSpPr>
          <p:spPr>
            <a:xfrm flipH="false" flipV="false" rot="0">
              <a:off x="0" y="0"/>
              <a:ext cx="2548446" cy="3458585"/>
            </a:xfrm>
            <a:custGeom>
              <a:avLst/>
              <a:gdLst/>
              <a:ahLst/>
              <a:cxnLst/>
              <a:rect r="r" b="b" t="t" l="l"/>
              <a:pathLst>
                <a:path h="3458585" w="2548446">
                  <a:moveTo>
                    <a:pt x="0" y="0"/>
                  </a:moveTo>
                  <a:lnTo>
                    <a:pt x="2548446" y="0"/>
                  </a:lnTo>
                  <a:lnTo>
                    <a:pt x="2548446" y="3458585"/>
                  </a:lnTo>
                  <a:lnTo>
                    <a:pt x="0" y="3458585"/>
                  </a:lnTo>
                  <a:lnTo>
                    <a:pt x="0" y="0"/>
                  </a:lnTo>
                  <a:close/>
                </a:path>
              </a:pathLst>
            </a:custGeom>
            <a:blipFill>
              <a:blip r:embed="rId2"/>
              <a:stretch>
                <a:fillRect l="0" t="-5264" r="0" b="-5263"/>
              </a:stretch>
            </a:blipFill>
          </p:spPr>
        </p:sp>
      </p:grpSp>
      <p:grpSp>
        <p:nvGrpSpPr>
          <p:cNvPr name="Group 6" id="6"/>
          <p:cNvGrpSpPr/>
          <p:nvPr/>
        </p:nvGrpSpPr>
        <p:grpSpPr>
          <a:xfrm rot="0">
            <a:off x="17259300" y="9310873"/>
            <a:ext cx="883811" cy="834774"/>
            <a:chOff x="0" y="0"/>
            <a:chExt cx="1178415" cy="1113032"/>
          </a:xfrm>
        </p:grpSpPr>
        <p:sp>
          <p:nvSpPr>
            <p:cNvPr name="Freeform 7" id="7"/>
            <p:cNvSpPr/>
            <p:nvPr/>
          </p:nvSpPr>
          <p:spPr>
            <a:xfrm flipH="false" flipV="false" rot="0">
              <a:off x="0" y="0"/>
              <a:ext cx="1178410" cy="1113028"/>
            </a:xfrm>
            <a:custGeom>
              <a:avLst/>
              <a:gdLst/>
              <a:ahLst/>
              <a:cxnLst/>
              <a:rect r="r" b="b" t="t" l="l"/>
              <a:pathLst>
                <a:path h="1113028" w="1178410">
                  <a:moveTo>
                    <a:pt x="0" y="0"/>
                  </a:moveTo>
                  <a:lnTo>
                    <a:pt x="1178410" y="0"/>
                  </a:lnTo>
                  <a:lnTo>
                    <a:pt x="1178410" y="1113028"/>
                  </a:lnTo>
                  <a:lnTo>
                    <a:pt x="0" y="1113028"/>
                  </a:lnTo>
                  <a:lnTo>
                    <a:pt x="0" y="0"/>
                  </a:lnTo>
                  <a:close/>
                </a:path>
              </a:pathLst>
            </a:custGeom>
            <a:blipFill>
              <a:blip r:embed="rId3"/>
              <a:stretch>
                <a:fillRect l="0" t="-2937" r="0" b="-2937"/>
              </a:stretch>
            </a:blipFill>
          </p:spPr>
        </p:sp>
      </p:grpSp>
      <p:grpSp>
        <p:nvGrpSpPr>
          <p:cNvPr name="Group 8" id="8"/>
          <p:cNvGrpSpPr/>
          <p:nvPr/>
        </p:nvGrpSpPr>
        <p:grpSpPr>
          <a:xfrm rot="0">
            <a:off x="17259300" y="8152441"/>
            <a:ext cx="883811" cy="834774"/>
            <a:chOff x="0" y="0"/>
            <a:chExt cx="1178415" cy="1113032"/>
          </a:xfrm>
        </p:grpSpPr>
        <p:sp>
          <p:nvSpPr>
            <p:cNvPr name="Freeform 9" id="9"/>
            <p:cNvSpPr/>
            <p:nvPr/>
          </p:nvSpPr>
          <p:spPr>
            <a:xfrm flipH="false" flipV="false" rot="0">
              <a:off x="0" y="0"/>
              <a:ext cx="1178410" cy="1113028"/>
            </a:xfrm>
            <a:custGeom>
              <a:avLst/>
              <a:gdLst/>
              <a:ahLst/>
              <a:cxnLst/>
              <a:rect r="r" b="b" t="t" l="l"/>
              <a:pathLst>
                <a:path h="1113028" w="1178410">
                  <a:moveTo>
                    <a:pt x="0" y="0"/>
                  </a:moveTo>
                  <a:lnTo>
                    <a:pt x="1178410" y="0"/>
                  </a:lnTo>
                  <a:lnTo>
                    <a:pt x="1178410" y="1113028"/>
                  </a:lnTo>
                  <a:lnTo>
                    <a:pt x="0" y="1113028"/>
                  </a:lnTo>
                  <a:lnTo>
                    <a:pt x="0" y="0"/>
                  </a:lnTo>
                  <a:close/>
                </a:path>
              </a:pathLst>
            </a:custGeom>
            <a:blipFill>
              <a:blip r:embed="rId4"/>
              <a:stretch>
                <a:fillRect l="0" t="-2937" r="0" b="-2937"/>
              </a:stretch>
            </a:blipFill>
          </p:spPr>
        </p:sp>
      </p:grpSp>
      <p:grpSp>
        <p:nvGrpSpPr>
          <p:cNvPr name="Group 10" id="10"/>
          <p:cNvGrpSpPr/>
          <p:nvPr/>
        </p:nvGrpSpPr>
        <p:grpSpPr>
          <a:xfrm rot="0">
            <a:off x="17029525" y="6883688"/>
            <a:ext cx="1113586" cy="891562"/>
            <a:chOff x="0" y="0"/>
            <a:chExt cx="1484782" cy="1188749"/>
          </a:xfrm>
        </p:grpSpPr>
        <p:sp>
          <p:nvSpPr>
            <p:cNvPr name="Freeform 11" id="11"/>
            <p:cNvSpPr/>
            <p:nvPr/>
          </p:nvSpPr>
          <p:spPr>
            <a:xfrm flipH="false" flipV="false" rot="0">
              <a:off x="0" y="0"/>
              <a:ext cx="1484745" cy="1188720"/>
            </a:xfrm>
            <a:custGeom>
              <a:avLst/>
              <a:gdLst/>
              <a:ahLst/>
              <a:cxnLst/>
              <a:rect r="r" b="b" t="t" l="l"/>
              <a:pathLst>
                <a:path h="1188720" w="1484745">
                  <a:moveTo>
                    <a:pt x="0" y="0"/>
                  </a:moveTo>
                  <a:lnTo>
                    <a:pt x="1484745" y="0"/>
                  </a:lnTo>
                  <a:lnTo>
                    <a:pt x="1484745" y="1188720"/>
                  </a:lnTo>
                  <a:lnTo>
                    <a:pt x="0" y="1188720"/>
                  </a:lnTo>
                  <a:lnTo>
                    <a:pt x="0" y="0"/>
                  </a:lnTo>
                  <a:close/>
                </a:path>
              </a:pathLst>
            </a:custGeom>
            <a:blipFill>
              <a:blip r:embed="rId5"/>
              <a:stretch>
                <a:fillRect l="0" t="-12451" r="-2" b="-12454"/>
              </a:stretch>
            </a:blipFill>
          </p:spPr>
        </p:sp>
      </p:grpSp>
      <p:grpSp>
        <p:nvGrpSpPr>
          <p:cNvPr name="Group 12" id="12"/>
          <p:cNvGrpSpPr/>
          <p:nvPr/>
        </p:nvGrpSpPr>
        <p:grpSpPr>
          <a:xfrm rot="0">
            <a:off x="10915813" y="7074871"/>
            <a:ext cx="3080840" cy="2490524"/>
            <a:chOff x="0" y="0"/>
            <a:chExt cx="4107787" cy="3320699"/>
          </a:xfrm>
        </p:grpSpPr>
        <p:sp>
          <p:nvSpPr>
            <p:cNvPr name="Freeform 13" id="13"/>
            <p:cNvSpPr/>
            <p:nvPr/>
          </p:nvSpPr>
          <p:spPr>
            <a:xfrm flipH="false" flipV="false" rot="0">
              <a:off x="0" y="0"/>
              <a:ext cx="4107834" cy="3320669"/>
            </a:xfrm>
            <a:custGeom>
              <a:avLst/>
              <a:gdLst/>
              <a:ahLst/>
              <a:cxnLst/>
              <a:rect r="r" b="b" t="t" l="l"/>
              <a:pathLst>
                <a:path h="3320669" w="4107834">
                  <a:moveTo>
                    <a:pt x="0" y="0"/>
                  </a:moveTo>
                  <a:lnTo>
                    <a:pt x="4107834" y="0"/>
                  </a:lnTo>
                  <a:lnTo>
                    <a:pt x="4107834" y="3320669"/>
                  </a:lnTo>
                  <a:lnTo>
                    <a:pt x="0" y="3320669"/>
                  </a:lnTo>
                  <a:lnTo>
                    <a:pt x="0" y="0"/>
                  </a:lnTo>
                  <a:close/>
                </a:path>
              </a:pathLst>
            </a:custGeom>
            <a:blipFill>
              <a:blip r:embed="rId6"/>
              <a:stretch>
                <a:fillRect l="-1" t="-3639" r="0" b="-3640"/>
              </a:stretch>
            </a:blipFill>
          </p:spPr>
        </p:sp>
      </p:grpSp>
      <p:sp>
        <p:nvSpPr>
          <p:cNvPr name="TextBox 14" id="14"/>
          <p:cNvSpPr txBox="true"/>
          <p:nvPr/>
        </p:nvSpPr>
        <p:spPr>
          <a:xfrm rot="0">
            <a:off x="3621774" y="342622"/>
            <a:ext cx="10620170" cy="874411"/>
          </a:xfrm>
          <a:prstGeom prst="rect">
            <a:avLst/>
          </a:prstGeom>
        </p:spPr>
        <p:txBody>
          <a:bodyPr anchor="t" rtlCol="false" tIns="0" lIns="0" bIns="0" rIns="0">
            <a:spAutoFit/>
          </a:bodyPr>
          <a:lstStyle/>
          <a:p>
            <a:pPr algn="ctr">
              <a:lnSpc>
                <a:spcPts val="6300"/>
              </a:lnSpc>
            </a:pPr>
            <a:r>
              <a:rPr lang="en-US" sz="6300">
                <a:solidFill>
                  <a:srgbClr val="227C9D"/>
                </a:solidFill>
                <a:latin typeface="Arimo Bold"/>
                <a:ea typeface="Arimo Bold"/>
                <a:cs typeface="Arimo Bold"/>
                <a:sym typeface="Arimo Bold"/>
              </a:rPr>
              <a:t>TECH STACK</a:t>
            </a:r>
          </a:p>
        </p:txBody>
      </p:sp>
      <p:sp>
        <p:nvSpPr>
          <p:cNvPr name="TextBox 15" id="15"/>
          <p:cNvSpPr txBox="true"/>
          <p:nvPr/>
        </p:nvSpPr>
        <p:spPr>
          <a:xfrm rot="0">
            <a:off x="9495600" y="1433317"/>
            <a:ext cx="9492689" cy="701015"/>
          </a:xfrm>
          <a:prstGeom prst="rect">
            <a:avLst/>
          </a:prstGeom>
        </p:spPr>
        <p:txBody>
          <a:bodyPr anchor="t" rtlCol="false" tIns="0" lIns="0" bIns="0" rIns="0">
            <a:spAutoFit/>
          </a:bodyPr>
          <a:lstStyle/>
          <a:p>
            <a:pPr algn="just">
              <a:lnSpc>
                <a:spcPts val="5938"/>
              </a:lnSpc>
            </a:pPr>
            <a:r>
              <a:rPr lang="en-US" sz="3298">
                <a:solidFill>
                  <a:srgbClr val="124744"/>
                </a:solidFill>
                <a:latin typeface="Space Mono Bold"/>
                <a:ea typeface="Space Mono Bold"/>
                <a:cs typeface="Space Mono Bold"/>
                <a:sym typeface="Space Mono Bold"/>
              </a:rPr>
              <a:t>Collaboration &amp; Project Management:</a:t>
            </a:r>
          </a:p>
        </p:txBody>
      </p:sp>
      <p:sp>
        <p:nvSpPr>
          <p:cNvPr name="TextBox 16" id="16"/>
          <p:cNvSpPr txBox="true"/>
          <p:nvPr/>
        </p:nvSpPr>
        <p:spPr>
          <a:xfrm rot="0">
            <a:off x="578674" y="2086049"/>
            <a:ext cx="7243548" cy="1453515"/>
          </a:xfrm>
          <a:prstGeom prst="rect">
            <a:avLst/>
          </a:prstGeom>
        </p:spPr>
        <p:txBody>
          <a:bodyPr anchor="t" rtlCol="false" tIns="0" lIns="0" bIns="0" rIns="0">
            <a:spAutoFit/>
          </a:bodyPr>
          <a:lstStyle/>
          <a:p>
            <a:pPr algn="just" marL="960868" indent="-320289" lvl="2">
              <a:lnSpc>
                <a:spcPts val="5940"/>
              </a:lnSpc>
              <a:buFont typeface="Arial"/>
              <a:buChar char="⚬"/>
            </a:pPr>
            <a:r>
              <a:rPr lang="en-US" sz="3300">
                <a:solidFill>
                  <a:srgbClr val="000000"/>
                </a:solidFill>
                <a:latin typeface="Roboto Bold"/>
                <a:ea typeface="Roboto Bold"/>
                <a:cs typeface="Roboto Bold"/>
                <a:sym typeface="Roboto Bold"/>
              </a:rPr>
              <a:t>UI/UX Design: </a:t>
            </a:r>
            <a:r>
              <a:rPr lang="en-US" sz="3300">
                <a:solidFill>
                  <a:srgbClr val="000000"/>
                </a:solidFill>
                <a:latin typeface="Roboto"/>
                <a:ea typeface="Roboto"/>
                <a:cs typeface="Roboto"/>
                <a:sym typeface="Roboto"/>
              </a:rPr>
              <a:t>Figma</a:t>
            </a:r>
          </a:p>
          <a:p>
            <a:pPr algn="just" marL="960868" indent="-320289" lvl="2">
              <a:lnSpc>
                <a:spcPts val="5940"/>
              </a:lnSpc>
              <a:buFont typeface="Arial"/>
              <a:buChar char="⚬"/>
            </a:pPr>
            <a:r>
              <a:rPr lang="en-US" sz="3300">
                <a:solidFill>
                  <a:srgbClr val="000000"/>
                </a:solidFill>
                <a:latin typeface="Roboto Bold"/>
                <a:ea typeface="Roboto Bold"/>
                <a:cs typeface="Roboto Bold"/>
                <a:sym typeface="Roboto Bold"/>
              </a:rPr>
              <a:t>Frontend:</a:t>
            </a:r>
            <a:r>
              <a:rPr lang="en-US" sz="3300">
                <a:solidFill>
                  <a:srgbClr val="000000"/>
                </a:solidFill>
                <a:latin typeface="Roboto"/>
                <a:ea typeface="Roboto"/>
                <a:cs typeface="Roboto"/>
                <a:sym typeface="Roboto"/>
              </a:rPr>
              <a:t> React</a:t>
            </a:r>
          </a:p>
        </p:txBody>
      </p:sp>
      <p:sp>
        <p:nvSpPr>
          <p:cNvPr name="TextBox 17" id="17"/>
          <p:cNvSpPr txBox="true"/>
          <p:nvPr/>
        </p:nvSpPr>
        <p:spPr>
          <a:xfrm rot="0">
            <a:off x="9978926" y="2567706"/>
            <a:ext cx="4263018" cy="3127957"/>
          </a:xfrm>
          <a:prstGeom prst="rect">
            <a:avLst/>
          </a:prstGeom>
        </p:spPr>
        <p:txBody>
          <a:bodyPr anchor="t" rtlCol="false" tIns="0" lIns="0" bIns="0" rIns="0">
            <a:spAutoFit/>
          </a:bodyPr>
          <a:lstStyle/>
          <a:p>
            <a:pPr algn="just" marL="923979" indent="-307993" lvl="2">
              <a:lnSpc>
                <a:spcPts val="5591"/>
              </a:lnSpc>
              <a:buFont typeface="Arial"/>
              <a:buChar char="⚬"/>
            </a:pPr>
            <a:r>
              <a:rPr lang="en-US" sz="3106">
                <a:solidFill>
                  <a:srgbClr val="000000"/>
                </a:solidFill>
                <a:latin typeface="Roboto"/>
                <a:ea typeface="Roboto"/>
                <a:cs typeface="Roboto"/>
                <a:sym typeface="Roboto"/>
              </a:rPr>
              <a:t>JIRA</a:t>
            </a:r>
          </a:p>
          <a:p>
            <a:pPr algn="just" marL="974055" indent="-324685" lvl="2">
              <a:lnSpc>
                <a:spcPts val="6021"/>
              </a:lnSpc>
              <a:buFont typeface="Arial"/>
              <a:buChar char="⚬"/>
            </a:pPr>
            <a:r>
              <a:rPr lang="en-US" sz="3345">
                <a:solidFill>
                  <a:srgbClr val="000000"/>
                </a:solidFill>
                <a:latin typeface="Roboto"/>
                <a:ea typeface="Roboto"/>
                <a:cs typeface="Roboto"/>
                <a:sym typeface="Roboto"/>
              </a:rPr>
              <a:t>Teams</a:t>
            </a:r>
          </a:p>
          <a:p>
            <a:pPr algn="just" marL="974055" indent="-324685" lvl="2">
              <a:lnSpc>
                <a:spcPts val="6021"/>
              </a:lnSpc>
              <a:buFont typeface="Arial"/>
              <a:buChar char="⚬"/>
            </a:pPr>
            <a:r>
              <a:rPr lang="en-US" sz="3345">
                <a:solidFill>
                  <a:srgbClr val="000000"/>
                </a:solidFill>
                <a:latin typeface="Roboto"/>
                <a:ea typeface="Roboto"/>
                <a:cs typeface="Roboto"/>
                <a:sym typeface="Roboto"/>
              </a:rPr>
              <a:t>GitHub</a:t>
            </a:r>
          </a:p>
          <a:p>
            <a:pPr algn="just" marL="974055" indent="-324685" lvl="2">
              <a:lnSpc>
                <a:spcPts val="6021"/>
              </a:lnSpc>
              <a:buFont typeface="Arial"/>
              <a:buChar char="⚬"/>
            </a:pPr>
            <a:r>
              <a:rPr lang="en-US" sz="3345">
                <a:solidFill>
                  <a:srgbClr val="000000"/>
                </a:solidFill>
                <a:latin typeface="Roboto"/>
                <a:ea typeface="Roboto"/>
                <a:cs typeface="Roboto"/>
                <a:sym typeface="Roboto"/>
              </a:rPr>
              <a:t>Google Meet</a:t>
            </a:r>
          </a:p>
        </p:txBody>
      </p:sp>
      <p:sp>
        <p:nvSpPr>
          <p:cNvPr name="TextBox 18" id="18"/>
          <p:cNvSpPr txBox="true"/>
          <p:nvPr/>
        </p:nvSpPr>
        <p:spPr>
          <a:xfrm rot="0">
            <a:off x="710368" y="1291382"/>
            <a:ext cx="9158158" cy="975361"/>
          </a:xfrm>
          <a:prstGeom prst="rect">
            <a:avLst/>
          </a:prstGeom>
        </p:spPr>
        <p:txBody>
          <a:bodyPr anchor="t" rtlCol="false" tIns="0" lIns="0" bIns="0" rIns="0">
            <a:spAutoFit/>
          </a:bodyPr>
          <a:lstStyle/>
          <a:p>
            <a:pPr algn="just">
              <a:lnSpc>
                <a:spcPts val="6658"/>
              </a:lnSpc>
            </a:pPr>
            <a:r>
              <a:rPr lang="en-US" sz="3699">
                <a:solidFill>
                  <a:srgbClr val="124744"/>
                </a:solidFill>
                <a:latin typeface="Space Mono Bold"/>
                <a:ea typeface="Space Mono Bold"/>
                <a:cs typeface="Space Mono Bold"/>
                <a:sym typeface="Space Mono Bold"/>
              </a:rPr>
              <a:t>Frontend Development:</a:t>
            </a:r>
          </a:p>
        </p:txBody>
      </p:sp>
      <p:sp>
        <p:nvSpPr>
          <p:cNvPr name="TextBox 19" id="19"/>
          <p:cNvSpPr txBox="true"/>
          <p:nvPr/>
        </p:nvSpPr>
        <p:spPr>
          <a:xfrm rot="0">
            <a:off x="578674" y="3640194"/>
            <a:ext cx="9943651" cy="963931"/>
          </a:xfrm>
          <a:prstGeom prst="rect">
            <a:avLst/>
          </a:prstGeom>
        </p:spPr>
        <p:txBody>
          <a:bodyPr anchor="t" rtlCol="false" tIns="0" lIns="0" bIns="0" rIns="0">
            <a:spAutoFit/>
          </a:bodyPr>
          <a:lstStyle/>
          <a:p>
            <a:pPr algn="just">
              <a:lnSpc>
                <a:spcPts val="6479"/>
              </a:lnSpc>
            </a:pPr>
            <a:r>
              <a:rPr lang="en-US" sz="3598">
                <a:solidFill>
                  <a:srgbClr val="124744"/>
                </a:solidFill>
                <a:latin typeface="Space Mono Bold"/>
                <a:ea typeface="Space Mono Bold"/>
                <a:cs typeface="Space Mono Bold"/>
                <a:sym typeface="Space Mono Bold"/>
              </a:rPr>
              <a:t>Database &amp; Backend Development:</a:t>
            </a:r>
          </a:p>
        </p:txBody>
      </p:sp>
      <p:sp>
        <p:nvSpPr>
          <p:cNvPr name="TextBox 20" id="20"/>
          <p:cNvSpPr txBox="true"/>
          <p:nvPr/>
        </p:nvSpPr>
        <p:spPr>
          <a:xfrm rot="0">
            <a:off x="1028700" y="4516480"/>
            <a:ext cx="7021866" cy="1403960"/>
          </a:xfrm>
          <a:prstGeom prst="rect">
            <a:avLst/>
          </a:prstGeom>
        </p:spPr>
        <p:txBody>
          <a:bodyPr anchor="t" rtlCol="false" tIns="0" lIns="0" bIns="0" rIns="0">
            <a:spAutoFit/>
          </a:bodyPr>
          <a:lstStyle/>
          <a:p>
            <a:pPr algn="just" marL="931460" indent="-310487" lvl="2">
              <a:lnSpc>
                <a:spcPts val="5758"/>
              </a:lnSpc>
              <a:buFont typeface="Arial"/>
              <a:buChar char="⚬"/>
            </a:pPr>
            <a:r>
              <a:rPr lang="en-US" sz="3199">
                <a:solidFill>
                  <a:srgbClr val="000000"/>
                </a:solidFill>
                <a:latin typeface="Roboto Bold"/>
                <a:ea typeface="Roboto Bold"/>
                <a:cs typeface="Roboto Bold"/>
                <a:sym typeface="Roboto Bold"/>
              </a:rPr>
              <a:t>Backend: </a:t>
            </a:r>
            <a:r>
              <a:rPr lang="en-US" sz="3199">
                <a:solidFill>
                  <a:srgbClr val="000000"/>
                </a:solidFill>
                <a:latin typeface="Roboto"/>
                <a:ea typeface="Roboto"/>
                <a:cs typeface="Roboto"/>
                <a:sym typeface="Roboto"/>
              </a:rPr>
              <a:t>TypeScript, python </a:t>
            </a:r>
          </a:p>
          <a:p>
            <a:pPr algn="just" marL="931460" indent="-310487" lvl="2">
              <a:lnSpc>
                <a:spcPts val="5758"/>
              </a:lnSpc>
              <a:buFont typeface="Arial"/>
              <a:buChar char="⚬"/>
            </a:pPr>
            <a:r>
              <a:rPr lang="en-US" sz="3199">
                <a:solidFill>
                  <a:srgbClr val="000000"/>
                </a:solidFill>
                <a:latin typeface="Roboto Bold"/>
                <a:ea typeface="Roboto Bold"/>
                <a:cs typeface="Roboto Bold"/>
                <a:sym typeface="Roboto Bold"/>
              </a:rPr>
              <a:t>Database: </a:t>
            </a:r>
            <a:r>
              <a:rPr lang="en-US" sz="3199">
                <a:solidFill>
                  <a:srgbClr val="000000"/>
                </a:solidFill>
                <a:latin typeface="Roboto"/>
                <a:ea typeface="Roboto"/>
                <a:cs typeface="Roboto"/>
                <a:sym typeface="Roboto"/>
              </a:rPr>
              <a:t>Chroma &amp; SQLite</a:t>
            </a:r>
          </a:p>
        </p:txBody>
      </p:sp>
      <p:sp>
        <p:nvSpPr>
          <p:cNvPr name="TextBox 21" id="21"/>
          <p:cNvSpPr txBox="true"/>
          <p:nvPr/>
        </p:nvSpPr>
        <p:spPr>
          <a:xfrm rot="0">
            <a:off x="722952" y="5996640"/>
            <a:ext cx="9158158" cy="963931"/>
          </a:xfrm>
          <a:prstGeom prst="rect">
            <a:avLst/>
          </a:prstGeom>
        </p:spPr>
        <p:txBody>
          <a:bodyPr anchor="t" rtlCol="false" tIns="0" lIns="0" bIns="0" rIns="0">
            <a:spAutoFit/>
          </a:bodyPr>
          <a:lstStyle/>
          <a:p>
            <a:pPr algn="just">
              <a:lnSpc>
                <a:spcPts val="6479"/>
              </a:lnSpc>
            </a:pPr>
            <a:r>
              <a:rPr lang="en-US" sz="3598">
                <a:solidFill>
                  <a:srgbClr val="124744"/>
                </a:solidFill>
                <a:latin typeface="Space Mono Bold"/>
                <a:ea typeface="Space Mono Bold"/>
                <a:cs typeface="Space Mono Bold"/>
                <a:sym typeface="Space Mono Bold"/>
              </a:rPr>
              <a:t>Deployment:</a:t>
            </a:r>
          </a:p>
        </p:txBody>
      </p:sp>
      <p:sp>
        <p:nvSpPr>
          <p:cNvPr name="TextBox 22" id="22"/>
          <p:cNvSpPr txBox="true"/>
          <p:nvPr/>
        </p:nvSpPr>
        <p:spPr>
          <a:xfrm rot="0">
            <a:off x="1028700" y="6934104"/>
            <a:ext cx="4273331" cy="667588"/>
          </a:xfrm>
          <a:prstGeom prst="rect">
            <a:avLst/>
          </a:prstGeom>
        </p:spPr>
        <p:txBody>
          <a:bodyPr anchor="t" rtlCol="false" tIns="0" lIns="0" bIns="0" rIns="0">
            <a:spAutoFit/>
          </a:bodyPr>
          <a:lstStyle/>
          <a:p>
            <a:pPr algn="just" marL="925912" indent="-308637" lvl="2">
              <a:lnSpc>
                <a:spcPts val="5604"/>
              </a:lnSpc>
              <a:buFont typeface="Arial"/>
              <a:buChar char="⚬"/>
            </a:pPr>
            <a:r>
              <a:rPr lang="en-US" sz="3112">
                <a:solidFill>
                  <a:srgbClr val="000000"/>
                </a:solidFill>
                <a:latin typeface="Roboto"/>
                <a:ea typeface="Roboto"/>
                <a:cs typeface="Roboto"/>
                <a:sym typeface="Roboto"/>
              </a:rPr>
              <a:t>Docker</a:t>
            </a:r>
          </a:p>
        </p:txBody>
      </p:sp>
      <p:sp>
        <p:nvSpPr>
          <p:cNvPr name="TextBox 23" id="23"/>
          <p:cNvSpPr txBox="true"/>
          <p:nvPr/>
        </p:nvSpPr>
        <p:spPr>
          <a:xfrm rot="0">
            <a:off x="578674" y="7565700"/>
            <a:ext cx="9943651" cy="754355"/>
          </a:xfrm>
          <a:prstGeom prst="rect">
            <a:avLst/>
          </a:prstGeom>
        </p:spPr>
        <p:txBody>
          <a:bodyPr anchor="t" rtlCol="false" tIns="0" lIns="0" bIns="0" rIns="0">
            <a:spAutoFit/>
          </a:bodyPr>
          <a:lstStyle/>
          <a:p>
            <a:pPr algn="just">
              <a:lnSpc>
                <a:spcPts val="6479"/>
              </a:lnSpc>
            </a:pPr>
            <a:r>
              <a:rPr lang="en-US" sz="3598">
                <a:solidFill>
                  <a:srgbClr val="124744"/>
                </a:solidFill>
                <a:latin typeface="Space Mono Bold"/>
                <a:ea typeface="Space Mono Bold"/>
                <a:cs typeface="Space Mono Bold"/>
                <a:sym typeface="Space Mono Bold"/>
              </a:rPr>
              <a:t>Framework &amp; LLM</a:t>
            </a:r>
            <a:r>
              <a:rPr lang="en-US" sz="3598">
                <a:solidFill>
                  <a:srgbClr val="124744"/>
                </a:solidFill>
                <a:latin typeface="Space Mono Bold"/>
                <a:ea typeface="Space Mono Bold"/>
                <a:cs typeface="Space Mono Bold"/>
                <a:sym typeface="Space Mono Bold"/>
              </a:rPr>
              <a:t>:</a:t>
            </a:r>
          </a:p>
        </p:txBody>
      </p:sp>
      <p:sp>
        <p:nvSpPr>
          <p:cNvPr name="TextBox 24" id="24"/>
          <p:cNvSpPr txBox="true"/>
          <p:nvPr/>
        </p:nvSpPr>
        <p:spPr>
          <a:xfrm rot="0">
            <a:off x="1277169" y="8508881"/>
            <a:ext cx="7021866" cy="1403960"/>
          </a:xfrm>
          <a:prstGeom prst="rect">
            <a:avLst/>
          </a:prstGeom>
        </p:spPr>
        <p:txBody>
          <a:bodyPr anchor="t" rtlCol="false" tIns="0" lIns="0" bIns="0" rIns="0">
            <a:spAutoFit/>
          </a:bodyPr>
          <a:lstStyle/>
          <a:p>
            <a:pPr algn="just" marL="931460" indent="-310487" lvl="2">
              <a:lnSpc>
                <a:spcPts val="5758"/>
              </a:lnSpc>
              <a:buFont typeface="Arial"/>
              <a:buChar char="⚬"/>
            </a:pPr>
            <a:r>
              <a:rPr lang="en-US" sz="3199">
                <a:solidFill>
                  <a:srgbClr val="000000"/>
                </a:solidFill>
                <a:latin typeface="Roboto Bold"/>
                <a:ea typeface="Roboto Bold"/>
                <a:cs typeface="Roboto Bold"/>
                <a:sym typeface="Roboto Bold"/>
              </a:rPr>
              <a:t>Framework</a:t>
            </a:r>
            <a:r>
              <a:rPr lang="en-US" sz="3199">
                <a:solidFill>
                  <a:srgbClr val="000000"/>
                </a:solidFill>
                <a:latin typeface="Roboto Bold"/>
                <a:ea typeface="Roboto Bold"/>
                <a:cs typeface="Roboto Bold"/>
                <a:sym typeface="Roboto Bold"/>
              </a:rPr>
              <a:t>: </a:t>
            </a:r>
            <a:r>
              <a:rPr lang="en-US" sz="3199">
                <a:solidFill>
                  <a:srgbClr val="000000"/>
                </a:solidFill>
                <a:latin typeface="Roboto"/>
                <a:ea typeface="Roboto"/>
                <a:cs typeface="Roboto"/>
                <a:sym typeface="Roboto"/>
              </a:rPr>
              <a:t>Langchain, FastApi </a:t>
            </a:r>
          </a:p>
          <a:p>
            <a:pPr algn="just" marL="931460" indent="-310487" lvl="2">
              <a:lnSpc>
                <a:spcPts val="5758"/>
              </a:lnSpc>
              <a:buFont typeface="Arial"/>
              <a:buChar char="⚬"/>
            </a:pPr>
            <a:r>
              <a:rPr lang="en-US" sz="3199">
                <a:solidFill>
                  <a:srgbClr val="000000"/>
                </a:solidFill>
                <a:latin typeface="Roboto Bold"/>
                <a:ea typeface="Roboto Bold"/>
                <a:cs typeface="Roboto Bold"/>
                <a:sym typeface="Roboto Bold"/>
              </a:rPr>
              <a:t>LLM: </a:t>
            </a:r>
            <a:r>
              <a:rPr lang="en-US" sz="3199">
                <a:solidFill>
                  <a:srgbClr val="000000"/>
                </a:solidFill>
                <a:latin typeface="Roboto"/>
                <a:ea typeface="Roboto"/>
                <a:cs typeface="Roboto"/>
                <a:sym typeface="Roboto"/>
              </a:rPr>
              <a:t>All-minilm, Gemma2, Bert</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2022363" y="1293790"/>
            <a:ext cx="14645716" cy="1668780"/>
          </a:xfrm>
          <a:prstGeom prst="rect">
            <a:avLst/>
          </a:prstGeom>
        </p:spPr>
        <p:txBody>
          <a:bodyPr anchor="t" rtlCol="false" tIns="0" lIns="0" bIns="0" rIns="0">
            <a:spAutoFit/>
          </a:bodyPr>
          <a:lstStyle/>
          <a:p>
            <a:pPr algn="l">
              <a:lnSpc>
                <a:spcPts val="6719"/>
              </a:lnSpc>
            </a:pPr>
            <a:r>
              <a:rPr lang="en-US" sz="4800">
                <a:solidFill>
                  <a:srgbClr val="2D2D2D"/>
                </a:solidFill>
                <a:latin typeface="Fraunces Heavy"/>
                <a:ea typeface="Fraunces Heavy"/>
                <a:cs typeface="Fraunces Heavy"/>
                <a:sym typeface="Fraunces Heavy"/>
              </a:rPr>
              <a:t>Developing a Desktop Application with React PWA Technology</a:t>
            </a:r>
          </a:p>
        </p:txBody>
      </p:sp>
      <p:sp>
        <p:nvSpPr>
          <p:cNvPr name="TextBox 3" id="3"/>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4" id="4"/>
          <p:cNvSpPr txBox="true"/>
          <p:nvPr/>
        </p:nvSpPr>
        <p:spPr>
          <a:xfrm rot="0">
            <a:off x="1848728" y="3426251"/>
            <a:ext cx="14312238" cy="613410"/>
          </a:xfrm>
          <a:prstGeom prst="rect">
            <a:avLst/>
          </a:prstGeom>
        </p:spPr>
        <p:txBody>
          <a:bodyPr anchor="t" rtlCol="false" tIns="0" lIns="0" bIns="0" rIns="0">
            <a:spAutoFit/>
          </a:bodyPr>
          <a:lstStyle/>
          <a:p>
            <a:pPr algn="l">
              <a:lnSpc>
                <a:spcPts val="5040"/>
              </a:lnSpc>
            </a:pPr>
            <a:r>
              <a:rPr lang="en-US" sz="3600">
                <a:solidFill>
                  <a:srgbClr val="2D2D2D"/>
                </a:solidFill>
                <a:latin typeface="DM Sans Bold"/>
                <a:ea typeface="DM Sans Bold"/>
                <a:cs typeface="DM Sans Bold"/>
                <a:sym typeface="DM Sans Bold"/>
              </a:rPr>
              <a:t>Conclusion:</a:t>
            </a:r>
          </a:p>
        </p:txBody>
      </p:sp>
      <p:sp>
        <p:nvSpPr>
          <p:cNvPr name="Freeform 5" id="5"/>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rot="5400000">
            <a:off x="-3605352" y="5652265"/>
            <a:ext cx="9258579" cy="0"/>
          </a:xfrm>
          <a:prstGeom prst="line">
            <a:avLst/>
          </a:prstGeom>
          <a:ln cap="flat" w="9525">
            <a:solidFill>
              <a:srgbClr val="2D2D2D"/>
            </a:solidFill>
            <a:prstDash val="solid"/>
            <a:headEnd type="none" len="sm" w="sm"/>
            <a:tailEnd type="none" len="sm" w="sm"/>
          </a:ln>
        </p:spPr>
      </p:sp>
      <p:sp>
        <p:nvSpPr>
          <p:cNvPr name="AutoShape 7" id="7"/>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
        <p:nvSpPr>
          <p:cNvPr name="TextBox 8" id="8"/>
          <p:cNvSpPr txBox="true"/>
          <p:nvPr/>
        </p:nvSpPr>
        <p:spPr>
          <a:xfrm rot="0">
            <a:off x="1319365" y="4476255"/>
            <a:ext cx="16212390" cy="3751362"/>
          </a:xfrm>
          <a:prstGeom prst="rect">
            <a:avLst/>
          </a:prstGeom>
        </p:spPr>
        <p:txBody>
          <a:bodyPr anchor="t" rtlCol="false" tIns="0" lIns="0" bIns="0" rIns="0">
            <a:spAutoFit/>
          </a:bodyPr>
          <a:lstStyle/>
          <a:p>
            <a:pPr algn="ctr">
              <a:lnSpc>
                <a:spcPts val="4242"/>
              </a:lnSpc>
            </a:pPr>
            <a:r>
              <a:rPr lang="en-US" sz="3030">
                <a:solidFill>
                  <a:srgbClr val="000000"/>
                </a:solidFill>
                <a:latin typeface="DM Sans Bold"/>
                <a:ea typeface="DM Sans Bold"/>
                <a:cs typeface="DM Sans Bold"/>
                <a:sym typeface="DM Sans Bold"/>
              </a:rPr>
              <a:t>Achievements:</a:t>
            </a:r>
          </a:p>
          <a:p>
            <a:pPr algn="l" marL="654185" indent="-327093" lvl="1">
              <a:lnSpc>
                <a:spcPts val="4242"/>
              </a:lnSpc>
              <a:buFont typeface="Arial"/>
              <a:buChar char="•"/>
            </a:pPr>
            <a:r>
              <a:rPr lang="en-US" sz="3030">
                <a:solidFill>
                  <a:srgbClr val="000000"/>
                </a:solidFill>
                <a:latin typeface="DM Sans Bold"/>
                <a:ea typeface="DM Sans Bold"/>
                <a:cs typeface="DM Sans Bold"/>
                <a:sym typeface="DM Sans Bold"/>
              </a:rPr>
              <a:t>High-Quality User Experience:</a:t>
            </a:r>
            <a:r>
              <a:rPr lang="en-US" sz="3030">
                <a:solidFill>
                  <a:srgbClr val="000000"/>
                </a:solidFill>
                <a:latin typeface="DM Sans"/>
                <a:ea typeface="DM Sans"/>
                <a:cs typeface="DM Sans"/>
                <a:sym typeface="DM Sans"/>
              </a:rPr>
              <a:t> Created an app that is easy and pleasant to use on any device.</a:t>
            </a:r>
          </a:p>
          <a:p>
            <a:pPr algn="l" marL="654185" indent="-327093" lvl="1">
              <a:lnSpc>
                <a:spcPts val="4242"/>
              </a:lnSpc>
              <a:buFont typeface="Arial"/>
              <a:buChar char="•"/>
            </a:pPr>
            <a:r>
              <a:rPr lang="en-US" sz="3030">
                <a:solidFill>
                  <a:srgbClr val="000000"/>
                </a:solidFill>
                <a:latin typeface="DM Sans Bold"/>
                <a:ea typeface="DM Sans Bold"/>
                <a:cs typeface="DM Sans Bold"/>
                <a:sym typeface="DM Sans Bold"/>
              </a:rPr>
              <a:t>Cross-Platform Functionality:</a:t>
            </a:r>
            <a:r>
              <a:rPr lang="en-US" sz="3030">
                <a:solidFill>
                  <a:srgbClr val="000000"/>
                </a:solidFill>
                <a:latin typeface="DM Sans"/>
                <a:ea typeface="DM Sans"/>
                <a:cs typeface="DM Sans"/>
                <a:sym typeface="DM Sans"/>
              </a:rPr>
              <a:t> The app works well on both web and desktop.</a:t>
            </a:r>
          </a:p>
          <a:p>
            <a:pPr algn="l" marL="654185" indent="-327093" lvl="1">
              <a:lnSpc>
                <a:spcPts val="4242"/>
              </a:lnSpc>
              <a:buFont typeface="Arial"/>
              <a:buChar char="•"/>
            </a:pPr>
            <a:r>
              <a:rPr lang="en-US" sz="3030">
                <a:solidFill>
                  <a:srgbClr val="000000"/>
                </a:solidFill>
                <a:latin typeface="DM Sans Bold"/>
                <a:ea typeface="DM Sans Bold"/>
                <a:cs typeface="DM Sans Bold"/>
                <a:sym typeface="DM Sans Bold"/>
              </a:rPr>
              <a:t>Modern Development Practices: </a:t>
            </a:r>
            <a:r>
              <a:rPr lang="en-US" sz="3030">
                <a:solidFill>
                  <a:srgbClr val="000000"/>
                </a:solidFill>
                <a:latin typeface="DM Sans"/>
                <a:ea typeface="DM Sans"/>
                <a:cs typeface="DM Sans"/>
                <a:sym typeface="DM Sans"/>
              </a:rPr>
              <a:t>Used the latest technologies like React  PWA to build a strong, reliable app.</a:t>
            </a:r>
          </a:p>
          <a:p>
            <a:pPr algn="l">
              <a:lnSpc>
                <a:spcPts val="4242"/>
              </a:lnSpc>
              <a:spcBef>
                <a:spcPct val="0"/>
              </a:spcBef>
            </a:pP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6217719" y="1217250"/>
            <a:ext cx="15721614" cy="874374"/>
          </a:xfrm>
          <a:prstGeom prst="rect">
            <a:avLst/>
          </a:prstGeom>
        </p:spPr>
        <p:txBody>
          <a:bodyPr anchor="t" rtlCol="false" tIns="0" lIns="0" bIns="0" rIns="0">
            <a:spAutoFit/>
          </a:bodyPr>
          <a:lstStyle/>
          <a:p>
            <a:pPr algn="l">
              <a:lnSpc>
                <a:spcPts val="7213"/>
              </a:lnSpc>
            </a:pPr>
            <a:r>
              <a:rPr lang="en-US" sz="5152">
                <a:solidFill>
                  <a:srgbClr val="2D2D2D"/>
                </a:solidFill>
                <a:latin typeface="Fraunces Heavy"/>
                <a:ea typeface="Fraunces Heavy"/>
                <a:cs typeface="Fraunces Heavy"/>
                <a:sym typeface="Fraunces Heavy"/>
              </a:rPr>
              <a:t>Future Work</a:t>
            </a:r>
          </a:p>
        </p:txBody>
      </p:sp>
      <p:sp>
        <p:nvSpPr>
          <p:cNvPr name="TextBox 3" id="3"/>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Freeform 4" id="4"/>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5400000">
            <a:off x="-3605352" y="5652265"/>
            <a:ext cx="9258579" cy="0"/>
          </a:xfrm>
          <a:prstGeom prst="line">
            <a:avLst/>
          </a:prstGeom>
          <a:ln cap="flat" w="9525">
            <a:solidFill>
              <a:srgbClr val="2D2D2D"/>
            </a:solidFill>
            <a:prstDash val="solid"/>
            <a:headEnd type="none" len="sm" w="sm"/>
            <a:tailEnd type="none" len="sm" w="sm"/>
          </a:ln>
        </p:spPr>
      </p:sp>
      <p:sp>
        <p:nvSpPr>
          <p:cNvPr name="AutoShape 6" id="6"/>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
        <p:nvSpPr>
          <p:cNvPr name="TextBox 7" id="7"/>
          <p:cNvSpPr txBox="true"/>
          <p:nvPr/>
        </p:nvSpPr>
        <p:spPr>
          <a:xfrm rot="0">
            <a:off x="1371614" y="3355870"/>
            <a:ext cx="16548816" cy="2737709"/>
          </a:xfrm>
          <a:prstGeom prst="rect">
            <a:avLst/>
          </a:prstGeom>
        </p:spPr>
        <p:txBody>
          <a:bodyPr anchor="t" rtlCol="false" tIns="0" lIns="0" bIns="0" rIns="0">
            <a:spAutoFit/>
          </a:bodyPr>
          <a:lstStyle/>
          <a:p>
            <a:pPr algn="ctr">
              <a:lnSpc>
                <a:spcPts val="4330"/>
              </a:lnSpc>
            </a:pPr>
          </a:p>
          <a:p>
            <a:pPr algn="l" marL="667760" indent="-333880" lvl="1">
              <a:lnSpc>
                <a:spcPts val="4330"/>
              </a:lnSpc>
              <a:buFont typeface="Arial"/>
              <a:buChar char="•"/>
            </a:pPr>
            <a:r>
              <a:rPr lang="en-US" sz="3092">
                <a:solidFill>
                  <a:srgbClr val="000000"/>
                </a:solidFill>
                <a:latin typeface="DM Sans Bold"/>
                <a:ea typeface="DM Sans Bold"/>
                <a:cs typeface="DM Sans Bold"/>
                <a:sym typeface="DM Sans Bold"/>
              </a:rPr>
              <a:t>Enhancements:</a:t>
            </a:r>
            <a:r>
              <a:rPr lang="en-US" sz="3092">
                <a:solidFill>
                  <a:srgbClr val="000000"/>
                </a:solidFill>
                <a:latin typeface="DM Sans"/>
                <a:ea typeface="DM Sans"/>
                <a:cs typeface="DM Sans"/>
                <a:sym typeface="DM Sans"/>
              </a:rPr>
              <a:t> Plan to add more features to improve the app.</a:t>
            </a:r>
          </a:p>
          <a:p>
            <a:pPr algn="l" marL="667760" indent="-333880" lvl="1">
              <a:lnSpc>
                <a:spcPts val="4330"/>
              </a:lnSpc>
              <a:buFont typeface="Arial"/>
              <a:buChar char="•"/>
            </a:pPr>
            <a:r>
              <a:rPr lang="en-US" sz="3092">
                <a:solidFill>
                  <a:srgbClr val="000000"/>
                </a:solidFill>
                <a:latin typeface="DM Sans Bold"/>
                <a:ea typeface="DM Sans Bold"/>
                <a:cs typeface="DM Sans Bold"/>
                <a:sym typeface="DM Sans Bold"/>
              </a:rPr>
              <a:t>Optimization:</a:t>
            </a:r>
            <a:r>
              <a:rPr lang="en-US" sz="3092">
                <a:solidFill>
                  <a:srgbClr val="000000"/>
                </a:solidFill>
                <a:latin typeface="DM Sans"/>
                <a:ea typeface="DM Sans"/>
                <a:cs typeface="DM Sans"/>
                <a:sym typeface="DM Sans"/>
              </a:rPr>
              <a:t> Will keep working on making the app faster and more efficient.</a:t>
            </a:r>
          </a:p>
          <a:p>
            <a:pPr algn="l" marL="667760" indent="-333880" lvl="1">
              <a:lnSpc>
                <a:spcPts val="4330"/>
              </a:lnSpc>
              <a:buFont typeface="Arial"/>
              <a:buChar char="•"/>
            </a:pPr>
            <a:r>
              <a:rPr lang="en-US" sz="3092">
                <a:solidFill>
                  <a:srgbClr val="000000"/>
                </a:solidFill>
                <a:latin typeface="DM Sans Bold"/>
                <a:ea typeface="DM Sans Bold"/>
                <a:cs typeface="DM Sans Bold"/>
                <a:sym typeface="DM Sans Bold"/>
              </a:rPr>
              <a:t>Accuracy:</a:t>
            </a:r>
            <a:r>
              <a:rPr lang="en-US" sz="3092">
                <a:solidFill>
                  <a:srgbClr val="000000"/>
                </a:solidFill>
                <a:latin typeface="DM Sans"/>
                <a:ea typeface="DM Sans"/>
                <a:cs typeface="DM Sans"/>
                <a:sym typeface="DM Sans"/>
              </a:rPr>
              <a:t> More work on this to improve accuracy of responses</a:t>
            </a:r>
          </a:p>
          <a:p>
            <a:pPr algn="ctr">
              <a:lnSpc>
                <a:spcPts val="4330"/>
              </a:lnSpc>
              <a:spcBef>
                <a:spcPct val="0"/>
              </a:spcBef>
            </a:pP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33881" y="0"/>
            <a:ext cx="10784455" cy="10287000"/>
          </a:xfrm>
          <a:custGeom>
            <a:avLst/>
            <a:gdLst/>
            <a:ahLst/>
            <a:cxnLst/>
            <a:rect r="r" b="b" t="t" l="l"/>
            <a:pathLst>
              <a:path h="10287000" w="10784455">
                <a:moveTo>
                  <a:pt x="0" y="0"/>
                </a:moveTo>
                <a:lnTo>
                  <a:pt x="10784455" y="0"/>
                </a:lnTo>
                <a:lnTo>
                  <a:pt x="10784455"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339834" y="8158753"/>
            <a:ext cx="6948166" cy="1617092"/>
          </a:xfrm>
          <a:custGeom>
            <a:avLst/>
            <a:gdLst/>
            <a:ahLst/>
            <a:cxnLst/>
            <a:rect r="r" b="b" t="t" l="l"/>
            <a:pathLst>
              <a:path h="1617092" w="6948166">
                <a:moveTo>
                  <a:pt x="0" y="0"/>
                </a:moveTo>
                <a:lnTo>
                  <a:pt x="6948166" y="0"/>
                </a:lnTo>
                <a:lnTo>
                  <a:pt x="6948166" y="1617092"/>
                </a:lnTo>
                <a:lnTo>
                  <a:pt x="0" y="1617092"/>
                </a:lnTo>
                <a:lnTo>
                  <a:pt x="0" y="0"/>
                </a:lnTo>
                <a:close/>
              </a:path>
            </a:pathLst>
          </a:custGeom>
          <a:blipFill>
            <a:blip r:embed="rId3"/>
            <a:stretch>
              <a:fillRect l="0" t="0" r="0" b="0"/>
            </a:stretch>
          </a:blipFill>
        </p:spPr>
      </p:sp>
      <p:sp>
        <p:nvSpPr>
          <p:cNvPr name="TextBox 4" id="4"/>
          <p:cNvSpPr txBox="true"/>
          <p:nvPr/>
        </p:nvSpPr>
        <p:spPr>
          <a:xfrm rot="0">
            <a:off x="13272463" y="375285"/>
            <a:ext cx="14312238" cy="653415"/>
          </a:xfrm>
          <a:prstGeom prst="rect">
            <a:avLst/>
          </a:prstGeom>
        </p:spPr>
        <p:txBody>
          <a:bodyPr anchor="t" rtlCol="false" tIns="0" lIns="0" bIns="0" rIns="0">
            <a:spAutoFit/>
          </a:bodyPr>
          <a:lstStyle/>
          <a:p>
            <a:pPr algn="l">
              <a:lnSpc>
                <a:spcPts val="5459"/>
              </a:lnSpc>
            </a:pPr>
            <a:r>
              <a:rPr lang="en-US" sz="3899">
                <a:solidFill>
                  <a:srgbClr val="2D2D2D"/>
                </a:solidFill>
                <a:latin typeface="DM Sans Bold"/>
                <a:ea typeface="DM Sans Bold"/>
                <a:cs typeface="DM Sans Bold"/>
                <a:sym typeface="DM Sans Bold"/>
              </a:rPr>
              <a:t> Gantt char</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5400000">
            <a:off x="-3605352" y="5652265"/>
            <a:ext cx="9258579" cy="0"/>
          </a:xfrm>
          <a:prstGeom prst="line">
            <a:avLst/>
          </a:prstGeom>
          <a:ln cap="flat" w="9525">
            <a:solidFill>
              <a:srgbClr val="2D2D2D"/>
            </a:solidFill>
            <a:prstDash val="solid"/>
            <a:headEnd type="none" len="sm" w="sm"/>
            <a:tailEnd type="none" len="sm" w="sm"/>
          </a:ln>
        </p:spPr>
      </p:sp>
      <p:sp>
        <p:nvSpPr>
          <p:cNvPr name="AutoShape 4" id="4"/>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
        <p:nvSpPr>
          <p:cNvPr name="TextBox 5" id="5"/>
          <p:cNvSpPr txBox="true"/>
          <p:nvPr/>
        </p:nvSpPr>
        <p:spPr>
          <a:xfrm rot="0">
            <a:off x="5576073" y="3424291"/>
            <a:ext cx="8757615" cy="2557050"/>
          </a:xfrm>
          <a:prstGeom prst="rect">
            <a:avLst/>
          </a:prstGeom>
        </p:spPr>
        <p:txBody>
          <a:bodyPr anchor="t" rtlCol="false" tIns="0" lIns="0" bIns="0" rIns="0">
            <a:spAutoFit/>
          </a:bodyPr>
          <a:lstStyle/>
          <a:p>
            <a:pPr algn="l">
              <a:lnSpc>
                <a:spcPts val="9893"/>
              </a:lnSpc>
            </a:pPr>
            <a:r>
              <a:rPr lang="en-US" sz="9893">
                <a:solidFill>
                  <a:srgbClr val="2D2D2D"/>
                </a:solidFill>
                <a:latin typeface="Fraunces Semi-Bold"/>
                <a:ea typeface="Fraunces Semi-Bold"/>
                <a:cs typeface="Fraunces Semi-Bold"/>
                <a:sym typeface="Fraunces Semi-Bold"/>
              </a:rPr>
              <a:t>Thank you</a:t>
            </a:r>
          </a:p>
          <a:p>
            <a:pPr algn="l">
              <a:lnSpc>
                <a:spcPts val="9893"/>
              </a:lnSpc>
            </a:pPr>
            <a:r>
              <a:rPr lang="en-US" sz="9893">
                <a:solidFill>
                  <a:srgbClr val="2D2D2D"/>
                </a:solidFill>
                <a:latin typeface="Fraunces Semi-Bold"/>
                <a:ea typeface="Fraunces Semi-Bold"/>
                <a:cs typeface="Fraunces Semi-Bold"/>
                <a:sym typeface="Fraunces Semi-Bold"/>
              </a:rPr>
              <a:t>for listening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6507" y="1258644"/>
            <a:ext cx="17828178" cy="8754354"/>
          </a:xfrm>
          <a:custGeom>
            <a:avLst/>
            <a:gdLst/>
            <a:ahLst/>
            <a:cxnLst/>
            <a:rect r="r" b="b" t="t" l="l"/>
            <a:pathLst>
              <a:path h="8754354" w="17828178">
                <a:moveTo>
                  <a:pt x="0" y="0"/>
                </a:moveTo>
                <a:lnTo>
                  <a:pt x="17828178" y="0"/>
                </a:lnTo>
                <a:lnTo>
                  <a:pt x="17828178" y="8754353"/>
                </a:lnTo>
                <a:lnTo>
                  <a:pt x="0" y="8754353"/>
                </a:lnTo>
                <a:lnTo>
                  <a:pt x="0" y="0"/>
                </a:lnTo>
                <a:close/>
              </a:path>
            </a:pathLst>
          </a:custGeom>
          <a:blipFill>
            <a:blip r:embed="rId2"/>
            <a:stretch>
              <a:fillRect l="-1807" t="0" r="-1807" b="0"/>
            </a:stretch>
          </a:blipFill>
        </p:spPr>
      </p:sp>
      <p:sp>
        <p:nvSpPr>
          <p:cNvPr name="TextBox 3" id="3"/>
          <p:cNvSpPr txBox="true"/>
          <p:nvPr/>
        </p:nvSpPr>
        <p:spPr>
          <a:xfrm rot="0">
            <a:off x="338250" y="339104"/>
            <a:ext cx="10845519" cy="829821"/>
          </a:xfrm>
          <a:prstGeom prst="rect">
            <a:avLst/>
          </a:prstGeom>
        </p:spPr>
        <p:txBody>
          <a:bodyPr anchor="t" rtlCol="false" tIns="0" lIns="0" bIns="0" rIns="0">
            <a:spAutoFit/>
          </a:bodyPr>
          <a:lstStyle/>
          <a:p>
            <a:pPr algn="l">
              <a:lnSpc>
                <a:spcPts val="6801"/>
              </a:lnSpc>
            </a:pPr>
            <a:r>
              <a:rPr lang="en-US" sz="4857">
                <a:solidFill>
                  <a:srgbClr val="2D2D2D"/>
                </a:solidFill>
                <a:latin typeface="Fraunces Heavy"/>
                <a:ea typeface="Fraunces Heavy"/>
                <a:cs typeface="Fraunces Heavy"/>
                <a:sym typeface="Fraunces Heavy"/>
              </a:rPr>
              <a:t>Flow Diagram of project: </a:t>
            </a:r>
          </a:p>
        </p:txBody>
      </p:sp>
      <p:sp>
        <p:nvSpPr>
          <p:cNvPr name="TextBox 4" id="4"/>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5" id="5"/>
          <p:cNvSpPr txBox="true"/>
          <p:nvPr/>
        </p:nvSpPr>
        <p:spPr>
          <a:xfrm rot="0">
            <a:off x="2161785" y="8280718"/>
            <a:ext cx="9587527" cy="613410"/>
          </a:xfrm>
          <a:prstGeom prst="rect">
            <a:avLst/>
          </a:prstGeom>
        </p:spPr>
        <p:txBody>
          <a:bodyPr anchor="t" rtlCol="false" tIns="0" lIns="0" bIns="0" rIns="0">
            <a:spAutoFit/>
          </a:bodyPr>
          <a:lstStyle/>
          <a:p>
            <a:pPr algn="l">
              <a:lnSpc>
                <a:spcPts val="504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111359" y="1340893"/>
            <a:ext cx="13612644" cy="8946107"/>
          </a:xfrm>
          <a:custGeom>
            <a:avLst/>
            <a:gdLst/>
            <a:ahLst/>
            <a:cxnLst/>
            <a:rect r="r" b="b" t="t" l="l"/>
            <a:pathLst>
              <a:path h="8946107" w="13612644">
                <a:moveTo>
                  <a:pt x="0" y="0"/>
                </a:moveTo>
                <a:lnTo>
                  <a:pt x="13612644" y="0"/>
                </a:lnTo>
                <a:lnTo>
                  <a:pt x="13612644" y="8946107"/>
                </a:lnTo>
                <a:lnTo>
                  <a:pt x="0" y="8946107"/>
                </a:lnTo>
                <a:lnTo>
                  <a:pt x="0" y="0"/>
                </a:lnTo>
                <a:close/>
              </a:path>
            </a:pathLst>
          </a:custGeom>
          <a:blipFill>
            <a:blip r:embed="rId2"/>
            <a:stretch>
              <a:fillRect l="0" t="-1105" r="0" b="-1105"/>
            </a:stretch>
          </a:blipFill>
        </p:spPr>
      </p:sp>
      <p:sp>
        <p:nvSpPr>
          <p:cNvPr name="TextBox 3" id="3"/>
          <p:cNvSpPr txBox="true"/>
          <p:nvPr/>
        </p:nvSpPr>
        <p:spPr>
          <a:xfrm rot="0">
            <a:off x="262394" y="198879"/>
            <a:ext cx="12772894" cy="829821"/>
          </a:xfrm>
          <a:prstGeom prst="rect">
            <a:avLst/>
          </a:prstGeom>
        </p:spPr>
        <p:txBody>
          <a:bodyPr anchor="t" rtlCol="false" tIns="0" lIns="0" bIns="0" rIns="0">
            <a:spAutoFit/>
          </a:bodyPr>
          <a:lstStyle/>
          <a:p>
            <a:pPr algn="l">
              <a:lnSpc>
                <a:spcPts val="6801"/>
              </a:lnSpc>
            </a:pPr>
            <a:r>
              <a:rPr lang="en-US" sz="4857">
                <a:solidFill>
                  <a:srgbClr val="2D2D2D"/>
                </a:solidFill>
                <a:latin typeface="Fraunces Heavy"/>
                <a:ea typeface="Fraunces Heavy"/>
                <a:cs typeface="Fraunces Heavy"/>
                <a:sym typeface="Fraunces Heavy"/>
              </a:rPr>
              <a:t>Document Loading and Processing</a:t>
            </a:r>
          </a:p>
        </p:txBody>
      </p:sp>
      <p:sp>
        <p:nvSpPr>
          <p:cNvPr name="TextBox 4" id="4"/>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237118" y="1160381"/>
            <a:ext cx="10845519" cy="1687784"/>
          </a:xfrm>
          <a:prstGeom prst="rect">
            <a:avLst/>
          </a:prstGeom>
        </p:spPr>
        <p:txBody>
          <a:bodyPr anchor="t" rtlCol="false" tIns="0" lIns="0" bIns="0" rIns="0">
            <a:spAutoFit/>
          </a:bodyPr>
          <a:lstStyle/>
          <a:p>
            <a:pPr algn="l">
              <a:lnSpc>
                <a:spcPts val="6801"/>
              </a:lnSpc>
            </a:pPr>
            <a:r>
              <a:rPr lang="en-US" sz="4857">
                <a:solidFill>
                  <a:srgbClr val="2D2D2D"/>
                </a:solidFill>
                <a:latin typeface="Fraunces Heavy"/>
                <a:ea typeface="Fraunces Heavy"/>
                <a:cs typeface="Fraunces Heavy"/>
                <a:sym typeface="Fraunces Heavy"/>
              </a:rPr>
              <a:t>Document Loading and Processing</a:t>
            </a:r>
          </a:p>
        </p:txBody>
      </p:sp>
      <p:sp>
        <p:nvSpPr>
          <p:cNvPr name="TextBox 3" id="3"/>
          <p:cNvSpPr txBox="true"/>
          <p:nvPr/>
        </p:nvSpPr>
        <p:spPr>
          <a:xfrm rot="0">
            <a:off x="17371077" y="9465628"/>
            <a:ext cx="773608" cy="547370"/>
          </a:xfrm>
          <a:prstGeom prst="rect">
            <a:avLst/>
          </a:prstGeom>
        </p:spPr>
        <p:txBody>
          <a:bodyPr anchor="t" rtlCol="false" tIns="0" lIns="0" bIns="0" rIns="0">
            <a:spAutoFit/>
          </a:bodyPr>
          <a:lstStyle/>
          <a:p>
            <a:pPr algn="ctr">
              <a:lnSpc>
                <a:spcPts val="4480"/>
              </a:lnSpc>
            </a:pPr>
            <a:r>
              <a:rPr lang="en-US" sz="3200">
                <a:solidFill>
                  <a:srgbClr val="E0DDAA"/>
                </a:solidFill>
                <a:latin typeface="DM Sans"/>
                <a:ea typeface="DM Sans"/>
                <a:cs typeface="DM Sans"/>
                <a:sym typeface="DM Sans"/>
              </a:rPr>
              <a:t>6</a:t>
            </a:r>
          </a:p>
        </p:txBody>
      </p:sp>
      <p:sp>
        <p:nvSpPr>
          <p:cNvPr name="TextBox 4" id="4"/>
          <p:cNvSpPr txBox="true"/>
          <p:nvPr/>
        </p:nvSpPr>
        <p:spPr>
          <a:xfrm rot="0">
            <a:off x="1237118" y="3467291"/>
            <a:ext cx="6243952" cy="613410"/>
          </a:xfrm>
          <a:prstGeom prst="rect">
            <a:avLst/>
          </a:prstGeom>
        </p:spPr>
        <p:txBody>
          <a:bodyPr anchor="t" rtlCol="false" tIns="0" lIns="0" bIns="0" rIns="0">
            <a:spAutoFit/>
          </a:bodyPr>
          <a:lstStyle/>
          <a:p>
            <a:pPr algn="l">
              <a:lnSpc>
                <a:spcPts val="5040"/>
              </a:lnSpc>
            </a:pPr>
            <a:r>
              <a:rPr lang="en-US" sz="3600">
                <a:solidFill>
                  <a:srgbClr val="2D2D2D"/>
                </a:solidFill>
                <a:latin typeface="DM Sans Bold"/>
                <a:ea typeface="DM Sans Bold"/>
                <a:cs typeface="DM Sans Bold"/>
                <a:sym typeface="DM Sans Bold"/>
              </a:rPr>
              <a:t>Document Type Supporter</a:t>
            </a:r>
          </a:p>
        </p:txBody>
      </p:sp>
      <p:sp>
        <p:nvSpPr>
          <p:cNvPr name="TextBox 5" id="5"/>
          <p:cNvSpPr txBox="true"/>
          <p:nvPr/>
        </p:nvSpPr>
        <p:spPr>
          <a:xfrm rot="0">
            <a:off x="1237118" y="4687443"/>
            <a:ext cx="7695771" cy="1017270"/>
          </a:xfrm>
          <a:prstGeom prst="rect">
            <a:avLst/>
          </a:prstGeom>
        </p:spPr>
        <p:txBody>
          <a:bodyPr anchor="t" rtlCol="false" tIns="0" lIns="0" bIns="0" rIns="0">
            <a:spAutoFit/>
          </a:bodyPr>
          <a:lstStyle/>
          <a:p>
            <a:pPr algn="just">
              <a:lnSpc>
                <a:spcPts val="4199"/>
              </a:lnSpc>
            </a:pPr>
            <a:r>
              <a:rPr lang="en-US" sz="2799">
                <a:solidFill>
                  <a:srgbClr val="2D2D2D"/>
                </a:solidFill>
                <a:latin typeface="DM Sans"/>
                <a:ea typeface="DM Sans"/>
                <a:cs typeface="DM Sans"/>
                <a:sym typeface="DM Sans"/>
              </a:rPr>
              <a:t>Accepts various document </a:t>
            </a:r>
          </a:p>
          <a:p>
            <a:pPr algn="just">
              <a:lnSpc>
                <a:spcPts val="4199"/>
              </a:lnSpc>
            </a:pPr>
            <a:r>
              <a:rPr lang="en-US" sz="2799">
                <a:solidFill>
                  <a:srgbClr val="2D2D2D"/>
                </a:solidFill>
                <a:latin typeface="DM Sans"/>
                <a:ea typeface="DM Sans"/>
                <a:cs typeface="DM Sans"/>
                <a:sym typeface="DM Sans"/>
              </a:rPr>
              <a:t>formats: PDF, EPUB, DOCX, TXT, MD, CSV.</a:t>
            </a:r>
          </a:p>
        </p:txBody>
      </p:sp>
      <p:sp>
        <p:nvSpPr>
          <p:cNvPr name="Freeform 6" id="6"/>
          <p:cNvSpPr/>
          <p:nvPr/>
        </p:nvSpPr>
        <p:spPr>
          <a:xfrm flipH="true" flipV="false" rot="0">
            <a:off x="0"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rot="5400000">
            <a:off x="-3605352" y="5652265"/>
            <a:ext cx="9258579" cy="0"/>
          </a:xfrm>
          <a:prstGeom prst="line">
            <a:avLst/>
          </a:prstGeom>
          <a:ln cap="flat" w="9525">
            <a:solidFill>
              <a:srgbClr val="2D2D2D"/>
            </a:solidFill>
            <a:prstDash val="solid"/>
            <a:headEnd type="none" len="sm" w="sm"/>
            <a:tailEnd type="none" len="sm" w="sm"/>
          </a:ln>
        </p:spPr>
      </p:sp>
      <p:sp>
        <p:nvSpPr>
          <p:cNvPr name="AutoShape 8" id="8"/>
          <p:cNvSpPr/>
          <p:nvPr/>
        </p:nvSpPr>
        <p:spPr>
          <a:xfrm rot="-10800000">
            <a:off x="1028700" y="1008688"/>
            <a:ext cx="17259300" cy="0"/>
          </a:xfrm>
          <a:prstGeom prst="line">
            <a:avLst/>
          </a:prstGeom>
          <a:ln cap="flat" w="9525">
            <a:solidFill>
              <a:srgbClr val="2D2D2D"/>
            </a:solidFill>
            <a:prstDash val="solid"/>
            <a:headEnd type="none" len="sm" w="sm"/>
            <a:tailEnd type="none" len="sm" w="sm"/>
          </a:ln>
        </p:spPr>
      </p:sp>
      <p:sp>
        <p:nvSpPr>
          <p:cNvPr name="TextBox 9" id="9"/>
          <p:cNvSpPr txBox="true"/>
          <p:nvPr/>
        </p:nvSpPr>
        <p:spPr>
          <a:xfrm rot="0">
            <a:off x="1237118" y="6571488"/>
            <a:ext cx="6243952" cy="613410"/>
          </a:xfrm>
          <a:prstGeom prst="rect">
            <a:avLst/>
          </a:prstGeom>
        </p:spPr>
        <p:txBody>
          <a:bodyPr anchor="t" rtlCol="false" tIns="0" lIns="0" bIns="0" rIns="0">
            <a:spAutoFit/>
          </a:bodyPr>
          <a:lstStyle/>
          <a:p>
            <a:pPr algn="l">
              <a:lnSpc>
                <a:spcPts val="5040"/>
              </a:lnSpc>
            </a:pPr>
            <a:r>
              <a:rPr lang="en-US" sz="3600">
                <a:solidFill>
                  <a:srgbClr val="2D2D2D"/>
                </a:solidFill>
                <a:latin typeface="DM Sans Bold"/>
                <a:ea typeface="DM Sans Bold"/>
                <a:cs typeface="DM Sans Bold"/>
                <a:sym typeface="DM Sans Bold"/>
              </a:rPr>
              <a:t>Document Loader Selection</a:t>
            </a:r>
          </a:p>
        </p:txBody>
      </p:sp>
      <p:sp>
        <p:nvSpPr>
          <p:cNvPr name="TextBox 10" id="10"/>
          <p:cNvSpPr txBox="true"/>
          <p:nvPr/>
        </p:nvSpPr>
        <p:spPr>
          <a:xfrm rot="0">
            <a:off x="1237118" y="7707630"/>
            <a:ext cx="7695771" cy="2065020"/>
          </a:xfrm>
          <a:prstGeom prst="rect">
            <a:avLst/>
          </a:prstGeom>
        </p:spPr>
        <p:txBody>
          <a:bodyPr anchor="t" rtlCol="false" tIns="0" lIns="0" bIns="0" rIns="0">
            <a:spAutoFit/>
          </a:bodyPr>
          <a:lstStyle/>
          <a:p>
            <a:pPr algn="just">
              <a:lnSpc>
                <a:spcPts val="4199"/>
              </a:lnSpc>
            </a:pPr>
            <a:r>
              <a:rPr lang="en-US" sz="2799">
                <a:solidFill>
                  <a:srgbClr val="2D2D2D"/>
                </a:solidFill>
                <a:latin typeface="DM Sans"/>
                <a:ea typeface="DM Sans"/>
                <a:cs typeface="DM Sans"/>
                <a:sym typeface="DM Sans"/>
              </a:rPr>
              <a:t>Determines the document type based on file extension filePath.split('.').pop()</a:t>
            </a:r>
          </a:p>
          <a:p>
            <a:pPr algn="just">
              <a:lnSpc>
                <a:spcPts val="4199"/>
              </a:lnSpc>
            </a:pPr>
            <a:r>
              <a:rPr lang="en-US" sz="2799">
                <a:solidFill>
                  <a:srgbClr val="2D2D2D"/>
                </a:solidFill>
                <a:latin typeface="DM Sans"/>
                <a:ea typeface="DM Sans"/>
                <a:cs typeface="DM Sans"/>
                <a:sym typeface="DM Sans"/>
              </a:rPr>
              <a:t> to select the appropriate loader.</a:t>
            </a:r>
          </a:p>
          <a:p>
            <a:pPr algn="just">
              <a:lnSpc>
                <a:spcPts val="4199"/>
              </a:lnSpc>
            </a:pPr>
          </a:p>
        </p:txBody>
      </p:sp>
      <p:sp>
        <p:nvSpPr>
          <p:cNvPr name="TextBox 11" id="11"/>
          <p:cNvSpPr txBox="true"/>
          <p:nvPr/>
        </p:nvSpPr>
        <p:spPr>
          <a:xfrm rot="0">
            <a:off x="10611464" y="3467291"/>
            <a:ext cx="6243952" cy="613410"/>
          </a:xfrm>
          <a:prstGeom prst="rect">
            <a:avLst/>
          </a:prstGeom>
        </p:spPr>
        <p:txBody>
          <a:bodyPr anchor="t" rtlCol="false" tIns="0" lIns="0" bIns="0" rIns="0">
            <a:spAutoFit/>
          </a:bodyPr>
          <a:lstStyle/>
          <a:p>
            <a:pPr algn="l">
              <a:lnSpc>
                <a:spcPts val="5040"/>
              </a:lnSpc>
            </a:pPr>
            <a:r>
              <a:rPr lang="en-US" sz="3600">
                <a:solidFill>
                  <a:srgbClr val="2D2D2D"/>
                </a:solidFill>
                <a:latin typeface="DM Sans Bold"/>
                <a:ea typeface="DM Sans Bold"/>
                <a:cs typeface="DM Sans Bold"/>
                <a:sym typeface="DM Sans Bold"/>
              </a:rPr>
              <a:t>filePath.split('.').pop()</a:t>
            </a:r>
          </a:p>
        </p:txBody>
      </p:sp>
      <p:sp>
        <p:nvSpPr>
          <p:cNvPr name="TextBox 12" id="12"/>
          <p:cNvSpPr txBox="true"/>
          <p:nvPr/>
        </p:nvSpPr>
        <p:spPr>
          <a:xfrm rot="0">
            <a:off x="10263143" y="4687443"/>
            <a:ext cx="7695771" cy="4160520"/>
          </a:xfrm>
          <a:prstGeom prst="rect">
            <a:avLst/>
          </a:prstGeom>
        </p:spPr>
        <p:txBody>
          <a:bodyPr anchor="t" rtlCol="false" tIns="0" lIns="0" bIns="0" rIns="0">
            <a:spAutoFit/>
          </a:bodyPr>
          <a:lstStyle/>
          <a:p>
            <a:pPr algn="just" marL="604519" indent="-302260" lvl="1">
              <a:lnSpc>
                <a:spcPts val="4199"/>
              </a:lnSpc>
              <a:buFont typeface="Arial"/>
              <a:buChar char="•"/>
            </a:pPr>
            <a:r>
              <a:rPr lang="en-US" sz="2799">
                <a:solidFill>
                  <a:srgbClr val="2D2D2D"/>
                </a:solidFill>
                <a:latin typeface="DM Sans"/>
                <a:ea typeface="DM Sans"/>
                <a:cs typeface="DM Sans"/>
                <a:sym typeface="DM Sans"/>
              </a:rPr>
              <a:t>filePath.split('.'): Splits the filePath string into an array using the dot (.) as a delimiter. This assumes the file extension is at the end of the path.</a:t>
            </a:r>
          </a:p>
          <a:p>
            <a:pPr algn="just" marL="604519" indent="-302260" lvl="1">
              <a:lnSpc>
                <a:spcPts val="4199"/>
              </a:lnSpc>
              <a:buFont typeface="Arial"/>
              <a:buChar char="•"/>
            </a:pPr>
            <a:r>
              <a:rPr lang="en-US" sz="2799">
                <a:solidFill>
                  <a:srgbClr val="2D2D2D"/>
                </a:solidFill>
                <a:latin typeface="DM Sans"/>
                <a:ea typeface="DM Sans"/>
                <a:cs typeface="DM Sans"/>
                <a:sym typeface="DM Sans"/>
              </a:rPr>
              <a:t>.pop(): Retrieves the last element of the array, which is assumed to be the file extension.</a:t>
            </a:r>
          </a:p>
          <a:p>
            <a:pPr algn="just">
              <a:lnSpc>
                <a:spcPts val="419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DAGJxGuZvB4</dc:identifier>
  <dcterms:modified xsi:type="dcterms:W3CDTF">2011-08-01T06:04:30Z</dcterms:modified>
  <cp:revision>1</cp:revision>
  <dc:title>Dust Cream Almost Dark Black Pastel Simple Minimalist Illustration All Purpose Presentation Template</dc:title>
</cp:coreProperties>
</file>